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sldIdLst>
    <p:sldId id="287" r:id="rId5"/>
    <p:sldId id="262" r:id="rId6"/>
    <p:sldId id="265" r:id="rId7"/>
    <p:sldId id="275" r:id="rId8"/>
    <p:sldId id="273" r:id="rId9"/>
    <p:sldId id="296" r:id="rId10"/>
    <p:sldId id="280" r:id="rId11"/>
    <p:sldId id="285" r:id="rId12"/>
    <p:sldId id="297" r:id="rId13"/>
    <p:sldId id="295" r:id="rId14"/>
    <p:sldId id="272" r:id="rId1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E64582B-C512-71F1-6503-9567E6FD717F}" name="Kahu-Rangi Watene" initials="KW" userId="S::kahu-rangi.watene@tepou.co.nz::f0dabce6-02eb-48f3-880e-62bd519af380" providerId="AD"/>
  <p188:author id="{01468352-0A25-0A55-B366-914CFA4D2B95}" name="Talya Postelnik" initials="TP" userId="S::Talya.Postelnik@tepou.co.nz::a37e3269-f1cc-4373-9bee-7e838c562d6d" providerId="AD"/>
  <p188:author id="{884CC994-F1A6-E018-AB4A-48E670265CA0}" name="Angela Jury PhD" initials="AJ" userId="S::Angela.Jury@tepou.co.nz::583f2984-ca47-47bb-8e89-46df8b05ba9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4C55"/>
    <a:srgbClr val="18616E"/>
    <a:srgbClr val="B8BCC4"/>
    <a:srgbClr val="5BB78C"/>
    <a:srgbClr val="C2C45B"/>
    <a:srgbClr val="1E7678"/>
    <a:srgbClr val="15799C"/>
    <a:srgbClr val="CC6600"/>
    <a:srgbClr val="00BC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414" autoAdjust="0"/>
    <p:restoredTop sz="51211" autoAdjust="0"/>
  </p:normalViewPr>
  <p:slideViewPr>
    <p:cSldViewPr snapToGrid="0">
      <p:cViewPr varScale="1">
        <p:scale>
          <a:sx n="56" d="100"/>
          <a:sy n="56" d="100"/>
        </p:scale>
        <p:origin x="2286" y="7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gela Jury PhD" userId="583f2984-ca47-47bb-8e89-46df8b05ba95" providerId="ADAL" clId="{ECA38ABB-4010-4018-8FD4-6DF22EA84CAE}"/>
    <pc:docChg chg="custSel modSld">
      <pc:chgData name="Angela Jury PhD" userId="583f2984-ca47-47bb-8e89-46df8b05ba95" providerId="ADAL" clId="{ECA38ABB-4010-4018-8FD4-6DF22EA84CAE}" dt="2026-03-24T22:02:47.025" v="82" actId="20577"/>
      <pc:docMkLst>
        <pc:docMk/>
      </pc:docMkLst>
      <pc:sldChg chg="modSp mod">
        <pc:chgData name="Angela Jury PhD" userId="583f2984-ca47-47bb-8e89-46df8b05ba95" providerId="ADAL" clId="{ECA38ABB-4010-4018-8FD4-6DF22EA84CAE}" dt="2026-03-24T22:02:47.025" v="82" actId="20577"/>
        <pc:sldMkLst>
          <pc:docMk/>
          <pc:sldMk cId="2082101368" sldId="272"/>
        </pc:sldMkLst>
        <pc:spChg chg="mod">
          <ac:chgData name="Angela Jury PhD" userId="583f2984-ca47-47bb-8e89-46df8b05ba95" providerId="ADAL" clId="{ECA38ABB-4010-4018-8FD4-6DF22EA84CAE}" dt="2026-03-24T22:02:47.025" v="82" actId="20577"/>
          <ac:spMkLst>
            <pc:docMk/>
            <pc:sldMk cId="2082101368" sldId="272"/>
            <ac:spMk id="4" creationId="{29A7BD34-BF04-01D6-908C-0E88027F1E0F}"/>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https://wisegroup434.sharepoint.com/sites/TePouServiceandInformationDevelopment/Admin%20folders-%20DRI%20groups/NGO%20Outcomes/NGO%20survey/Analysis/Summary%20data%20per%20tab.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r>
              <a:rPr lang="en-NZ" sz="2800"/>
              <a:t>Regions MH&amp;A NGOs represent</a:t>
            </a:r>
          </a:p>
        </c:rich>
      </c:tx>
      <c:layout>
        <c:manualLayout>
          <c:xMode val="edge"/>
          <c:yMode val="edge"/>
          <c:x val="8.6732743509953331E-2"/>
          <c:y val="2.7298848773154985E-2"/>
        </c:manualLayout>
      </c:layout>
      <c:overlay val="0"/>
    </c:title>
    <c:autoTitleDeleted val="0"/>
    <c:plotArea>
      <c:layout/>
      <c:doughnutChart>
        <c:varyColors val="1"/>
        <c:ser>
          <c:idx val="0"/>
          <c:order val="0"/>
          <c:tx>
            <c:strRef>
              <c:f>REgion!$B$3</c:f>
              <c:strCache>
                <c:ptCount val="1"/>
                <c:pt idx="0">
                  <c:v>Responses</c:v>
                </c:pt>
              </c:strCache>
            </c:strRef>
          </c:tx>
          <c:spPr>
            <a:solidFill>
              <a:srgbClr val="00BF6F"/>
            </a:solidFill>
            <a:ln>
              <a:prstDash val="solid"/>
            </a:ln>
          </c:spPr>
          <c:dPt>
            <c:idx val="0"/>
            <c:bubble3D val="0"/>
            <c:spPr>
              <a:solidFill>
                <a:srgbClr val="1E7678"/>
              </a:solidFill>
              <a:ln>
                <a:prstDash val="solid"/>
              </a:ln>
            </c:spPr>
            <c:extLst>
              <c:ext xmlns:c16="http://schemas.microsoft.com/office/drawing/2014/chart" uri="{C3380CC4-5D6E-409C-BE32-E72D297353CC}">
                <c16:uniqueId val="{00000001-905B-4FA0-BBA0-204D7F44F103}"/>
              </c:ext>
            </c:extLst>
          </c:dPt>
          <c:dPt>
            <c:idx val="1"/>
            <c:bubble3D val="0"/>
            <c:explosion val="2"/>
            <c:spPr>
              <a:solidFill>
                <a:schemeClr val="bg1">
                  <a:lumMod val="85000"/>
                </a:schemeClr>
              </a:solidFill>
              <a:ln>
                <a:prstDash val="solid"/>
              </a:ln>
            </c:spPr>
            <c:extLst>
              <c:ext xmlns:c16="http://schemas.microsoft.com/office/drawing/2014/chart" uri="{C3380CC4-5D6E-409C-BE32-E72D297353CC}">
                <c16:uniqueId val="{00000003-905B-4FA0-BBA0-204D7F44F103}"/>
              </c:ext>
            </c:extLst>
          </c:dPt>
          <c:dPt>
            <c:idx val="2"/>
            <c:bubble3D val="0"/>
            <c:spPr>
              <a:solidFill>
                <a:srgbClr val="18616E"/>
              </a:solidFill>
              <a:ln>
                <a:prstDash val="solid"/>
              </a:ln>
            </c:spPr>
            <c:extLst>
              <c:ext xmlns:c16="http://schemas.microsoft.com/office/drawing/2014/chart" uri="{C3380CC4-5D6E-409C-BE32-E72D297353CC}">
                <c16:uniqueId val="{00000005-905B-4FA0-BBA0-204D7F44F103}"/>
              </c:ext>
            </c:extLst>
          </c:dPt>
          <c:dPt>
            <c:idx val="3"/>
            <c:bubble3D val="0"/>
            <c:spPr>
              <a:solidFill>
                <a:srgbClr val="C2C45B"/>
              </a:solidFill>
              <a:ln>
                <a:prstDash val="solid"/>
              </a:ln>
            </c:spPr>
            <c:extLst>
              <c:ext xmlns:c16="http://schemas.microsoft.com/office/drawing/2014/chart" uri="{C3380CC4-5D6E-409C-BE32-E72D297353CC}">
                <c16:uniqueId val="{00000007-905B-4FA0-BBA0-204D7F44F103}"/>
              </c:ext>
            </c:extLst>
          </c:dPt>
          <c:dPt>
            <c:idx val="4"/>
            <c:bubble3D val="0"/>
            <c:spPr>
              <a:solidFill>
                <a:srgbClr val="5BB78C"/>
              </a:solidFill>
              <a:ln>
                <a:prstDash val="solid"/>
              </a:ln>
            </c:spPr>
            <c:extLst>
              <c:ext xmlns:c16="http://schemas.microsoft.com/office/drawing/2014/chart" uri="{C3380CC4-5D6E-409C-BE32-E72D297353CC}">
                <c16:uniqueId val="{00000009-905B-4FA0-BBA0-204D7F44F103}"/>
              </c:ext>
            </c:extLst>
          </c:dPt>
          <c:dLbls>
            <c:dLbl>
              <c:idx val="0"/>
              <c:numFmt formatCode="0%" sourceLinked="0"/>
              <c:spPr>
                <a:noFill/>
                <a:ln>
                  <a:noFill/>
                </a:ln>
                <a:effectLst/>
              </c:spPr>
              <c:txPr>
                <a:bodyPr wrap="square" lIns="38100" tIns="19050" rIns="38100" bIns="19050" anchor="ctr">
                  <a:spAutoFit/>
                </a:bodyPr>
                <a:lstStyle/>
                <a:p>
                  <a:pPr>
                    <a:defRPr sz="2800" b="1">
                      <a:solidFill>
                        <a:schemeClr val="bg1"/>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05B-4FA0-BBA0-204D7F44F103}"/>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05B-4FA0-BBA0-204D7F44F103}"/>
                </c:ext>
              </c:extLst>
            </c:dLbl>
            <c:dLbl>
              <c:idx val="2"/>
              <c:numFmt formatCode="0%" sourceLinked="0"/>
              <c:spPr>
                <a:noFill/>
                <a:ln>
                  <a:noFill/>
                </a:ln>
                <a:effectLst/>
              </c:spPr>
              <c:txPr>
                <a:bodyPr wrap="square" lIns="38100" tIns="19050" rIns="38100" bIns="19050" anchor="ctr">
                  <a:spAutoFit/>
                </a:bodyPr>
                <a:lstStyle/>
                <a:p>
                  <a:pPr>
                    <a:defRPr sz="2800" b="1">
                      <a:solidFill>
                        <a:schemeClr val="bg1"/>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05B-4FA0-BBA0-204D7F44F103}"/>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05B-4FA0-BBA0-204D7F44F103}"/>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05B-4FA0-BBA0-204D7F44F103}"/>
                </c:ext>
              </c:extLst>
            </c:dLbl>
            <c:numFmt formatCode="0%" sourceLinked="0"/>
            <c:spPr>
              <a:noFill/>
              <a:ln>
                <a:noFill/>
              </a:ln>
              <a:effectLst/>
            </c:spPr>
            <c:txPr>
              <a:bodyPr wrap="square" lIns="38100" tIns="19050" rIns="38100" bIns="19050" anchor="ctr">
                <a:spAutoFit/>
              </a:bodyPr>
              <a:lstStyle/>
              <a:p>
                <a:pPr>
                  <a:defRPr sz="2800" b="1"/>
                </a:pPr>
                <a:endParaRPr lang="en-US"/>
              </a:p>
            </c:txPr>
            <c:showLegendKey val="0"/>
            <c:showVal val="0"/>
            <c:showCatName val="0"/>
            <c:showSerName val="0"/>
            <c:showPercent val="0"/>
            <c:showBubbleSize val="0"/>
            <c:extLst>
              <c:ext xmlns:c15="http://schemas.microsoft.com/office/drawing/2012/chart" uri="{CE6537A1-D6FC-4f65-9D91-7224C49458BB}"/>
            </c:extLst>
          </c:dLbls>
          <c:cat>
            <c:strRef>
              <c:f>REgion!$E$4:$E$8</c:f>
              <c:strCache>
                <c:ptCount val="5"/>
                <c:pt idx="0">
                  <c:v>Northern</c:v>
                </c:pt>
                <c:pt idx="1">
                  <c:v>Midland | Te Manawa Taki</c:v>
                </c:pt>
                <c:pt idx="2">
                  <c:v>Central | Te Ikaroa</c:v>
                </c:pt>
                <c:pt idx="3">
                  <c:v>South Island | Te Waipounamu</c:v>
                </c:pt>
                <c:pt idx="4">
                  <c:v>National</c:v>
                </c:pt>
              </c:strCache>
            </c:strRef>
          </c:cat>
          <c:val>
            <c:numRef>
              <c:f>REgion!$B$4:$B$8</c:f>
              <c:numCache>
                <c:formatCode>0.00%</c:formatCode>
                <c:ptCount val="5"/>
                <c:pt idx="0">
                  <c:v>0.34250000000000003</c:v>
                </c:pt>
                <c:pt idx="1">
                  <c:v>0.42470000000000002</c:v>
                </c:pt>
                <c:pt idx="2">
                  <c:v>0.24660000000000001</c:v>
                </c:pt>
                <c:pt idx="3">
                  <c:v>0.31509999999999999</c:v>
                </c:pt>
                <c:pt idx="4">
                  <c:v>0.20549999999999999</c:v>
                </c:pt>
              </c:numCache>
            </c:numRef>
          </c:val>
          <c:extLst>
            <c:ext xmlns:c16="http://schemas.microsoft.com/office/drawing/2014/chart" uri="{C3380CC4-5D6E-409C-BE32-E72D297353CC}">
              <c16:uniqueId val="{0000000A-905B-4FA0-BBA0-204D7F44F103}"/>
            </c:ext>
          </c:extLst>
        </c:ser>
        <c:dLbls>
          <c:showLegendKey val="0"/>
          <c:showVal val="0"/>
          <c:showCatName val="0"/>
          <c:showSerName val="0"/>
          <c:showPercent val="0"/>
          <c:showBubbleSize val="0"/>
          <c:showLeaderLines val="1"/>
        </c:dLbls>
        <c:firstSliceAng val="0"/>
        <c:holeSize val="50"/>
      </c:doughnutChart>
    </c:plotArea>
    <c:legend>
      <c:legendPos val="r"/>
      <c:layout>
        <c:manualLayout>
          <c:xMode val="edge"/>
          <c:yMode val="edge"/>
          <c:x val="0.59014957429994364"/>
          <c:y val="0.21665111551801622"/>
          <c:w val="0.40985042570005631"/>
          <c:h val="0.65473297373130668"/>
        </c:manualLayout>
      </c:layout>
      <c:overlay val="0"/>
      <c:txPr>
        <a:bodyPr/>
        <a:lstStyle/>
        <a:p>
          <a:pPr>
            <a:defRPr sz="2400"/>
          </a:pPr>
          <a:endParaRPr lang="en-US"/>
        </a:p>
      </c:txPr>
    </c:legend>
    <c:plotVisOnly val="0"/>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9514D75-33CC-8B4F-85B9-42C66686A07A}" type="datetimeFigureOut">
              <a:rPr lang="en-US" smtClean="0"/>
              <a:t>3/25/2026</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89084AB-AB66-6246-A2B3-3B4143B526DB}" type="slidenum">
              <a:rPr lang="en-US" smtClean="0"/>
              <a:t>‹#›</a:t>
            </a:fld>
            <a:endParaRPr lang="en-US"/>
          </a:p>
        </p:txBody>
      </p:sp>
    </p:spTree>
    <p:extLst>
      <p:ext uri="{BB962C8B-B14F-4D97-AF65-F5344CB8AC3E}">
        <p14:creationId xmlns:p14="http://schemas.microsoft.com/office/powerpoint/2010/main" val="1085576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a:t>Builds on a Sound Investment</a:t>
            </a:r>
          </a:p>
          <a:p>
            <a:endParaRPr lang="en-NZ"/>
          </a:p>
        </p:txBody>
      </p:sp>
      <p:sp>
        <p:nvSpPr>
          <p:cNvPr id="4" name="Slide Number Placeholder 3"/>
          <p:cNvSpPr>
            <a:spLocks noGrp="1"/>
          </p:cNvSpPr>
          <p:nvPr>
            <p:ph type="sldNum" sz="quarter" idx="5"/>
          </p:nvPr>
        </p:nvSpPr>
        <p:spPr/>
        <p:txBody>
          <a:bodyPr/>
          <a:lstStyle/>
          <a:p>
            <a:fld id="{689084AB-AB66-6246-A2B3-3B4143B526DB}" type="slidenum">
              <a:rPr lang="en-US" smtClean="0"/>
              <a:t>1</a:t>
            </a:fld>
            <a:endParaRPr lang="en-US"/>
          </a:p>
        </p:txBody>
      </p:sp>
    </p:spTree>
    <p:extLst>
      <p:ext uri="{BB962C8B-B14F-4D97-AF65-F5344CB8AC3E}">
        <p14:creationId xmlns:p14="http://schemas.microsoft.com/office/powerpoint/2010/main" val="721891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A6559-4D86-F905-AA52-66338E81B5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460277-22BA-CD99-AC2F-D02546D77D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B93283-BAF4-DC3F-9A67-9063DCF488B1}"/>
              </a:ext>
            </a:extLst>
          </p:cNvPr>
          <p:cNvSpPr>
            <a:spLocks noGrp="1"/>
          </p:cNvSpPr>
          <p:nvPr>
            <p:ph type="body" idx="1"/>
          </p:nvPr>
        </p:nvSpPr>
        <p:spPr/>
        <p:txBody>
          <a:bodyPr/>
          <a:lstStyle/>
          <a:p>
            <a:pPr marL="0" indent="0">
              <a:buNone/>
            </a:pPr>
            <a:r>
              <a:rPr lang="en-US" b="1"/>
              <a:t>Key points</a:t>
            </a:r>
          </a:p>
          <a:p>
            <a:endParaRPr lang="en-NZ"/>
          </a:p>
          <a:p>
            <a:r>
              <a:rPr lang="en-NZ"/>
              <a:t>Caveat: Caution when interpreting this data as not everyone answered this question. May have been for a range of reasons.</a:t>
            </a:r>
          </a:p>
          <a:p>
            <a:endParaRPr lang="en-NZ"/>
          </a:p>
          <a:p>
            <a:r>
              <a:rPr lang="en-NZ" b="1"/>
              <a:t>Community of practice</a:t>
            </a:r>
          </a:p>
          <a:p>
            <a:pPr marL="171450" indent="-171450">
              <a:buFontTx/>
              <a:buChar char="-"/>
            </a:pPr>
            <a:r>
              <a:rPr lang="en-NZ" b="0"/>
              <a:t>Among those who responded there was a high level of interest</a:t>
            </a:r>
          </a:p>
          <a:p>
            <a:pPr marL="171450" indent="-171450">
              <a:buFontTx/>
              <a:buChar char="-"/>
            </a:pPr>
            <a:r>
              <a:rPr lang="en-NZ" b="0"/>
              <a:t>For Kaupapa Māori services, this was mostly with terms and conditions</a:t>
            </a:r>
          </a:p>
          <a:p>
            <a:pPr marL="171450" indent="-171450">
              <a:buFontTx/>
              <a:buChar char="-"/>
            </a:pPr>
            <a:r>
              <a:rPr lang="en-NZ" b="0"/>
              <a:t>Non-Kaupapa Māori services, mostly very interested</a:t>
            </a:r>
          </a:p>
          <a:p>
            <a:pPr marL="0" indent="0">
              <a:buFontTx/>
              <a:buNone/>
            </a:pPr>
            <a:endParaRPr lang="en-NZ" b="0"/>
          </a:p>
          <a:p>
            <a:pPr marL="0" indent="0">
              <a:buFontTx/>
              <a:buNone/>
            </a:pPr>
            <a:r>
              <a:rPr lang="en-NZ" b="0"/>
              <a:t>Some considerations:</a:t>
            </a:r>
          </a:p>
          <a:p>
            <a:pPr marL="171450" indent="-171450">
              <a:buFontTx/>
              <a:buChar char="-"/>
            </a:pPr>
            <a:r>
              <a:rPr lang="en-NZ" b="0"/>
              <a:t>Build on existing networks</a:t>
            </a:r>
          </a:p>
          <a:p>
            <a:pPr marL="171450" indent="-171450">
              <a:buFontTx/>
              <a:buChar char="-"/>
            </a:pPr>
            <a:r>
              <a:rPr lang="en-NZ" b="0"/>
              <a:t>COP for different service types?</a:t>
            </a:r>
          </a:p>
          <a:p>
            <a:pPr marL="171450" indent="-171450">
              <a:buFontTx/>
              <a:buChar char="-"/>
            </a:pPr>
            <a:r>
              <a:rPr lang="en-NZ" b="0"/>
              <a:t>Time and organisational constraints</a:t>
            </a:r>
          </a:p>
          <a:p>
            <a:pPr marL="0" indent="0">
              <a:buFontTx/>
              <a:buNone/>
            </a:pPr>
            <a:endParaRPr lang="en-NZ" b="0"/>
          </a:p>
          <a:p>
            <a:pPr marL="0" indent="0">
              <a:buFontTx/>
              <a:buNone/>
            </a:pPr>
            <a:r>
              <a:rPr lang="en-NZ" b="1"/>
              <a:t>High level of overlap with principles for a national approach</a:t>
            </a:r>
          </a:p>
          <a:p>
            <a:endParaRPr lang="en-NZ" b="1"/>
          </a:p>
          <a:p>
            <a:r>
              <a:rPr lang="en-NZ" b="1"/>
              <a:t>Conditions for a national approach </a:t>
            </a:r>
          </a:p>
          <a:p>
            <a:endParaRPr lang="en-NZ" b="1"/>
          </a:p>
          <a:p>
            <a:r>
              <a:rPr lang="en-NZ" b="0"/>
              <a:t>Kaupapa Māori services</a:t>
            </a:r>
          </a:p>
          <a:p>
            <a:pPr marL="171450" indent="-171450">
              <a:buFontTx/>
              <a:buChar char="-"/>
            </a:pPr>
            <a:r>
              <a:rPr lang="en-NZ" b="0"/>
              <a:t>For some, reporting to PRIMHD wasn’t an option</a:t>
            </a:r>
          </a:p>
          <a:p>
            <a:pPr marL="171450" indent="-171450">
              <a:buFontTx/>
              <a:buChar char="-"/>
            </a:pPr>
            <a:r>
              <a:rPr lang="en-NZ" b="0"/>
              <a:t>Main conditions: </a:t>
            </a:r>
          </a:p>
          <a:p>
            <a:pPr marL="628650" lvl="1" indent="-171450">
              <a:buFontTx/>
              <a:buChar char="-"/>
            </a:pPr>
            <a:r>
              <a:rPr lang="en-NZ" b="0"/>
              <a:t>Data sovereignty principles in place</a:t>
            </a:r>
          </a:p>
          <a:p>
            <a:pPr marL="628650" lvl="1" indent="-171450">
              <a:buFontTx/>
              <a:buChar char="-"/>
            </a:pPr>
            <a:r>
              <a:rPr lang="en-NZ" b="0"/>
              <a:t>NGO ownership of data</a:t>
            </a:r>
          </a:p>
          <a:p>
            <a:pPr marL="628650" lvl="1" indent="-171450">
              <a:buFontTx/>
              <a:buChar char="-"/>
            </a:pPr>
            <a:r>
              <a:rPr lang="en-NZ" b="0"/>
              <a:t>Robust, secure data infrastructure</a:t>
            </a:r>
          </a:p>
          <a:p>
            <a:pPr marL="171450" indent="-171450">
              <a:buFontTx/>
              <a:buChar char="-"/>
            </a:pPr>
            <a:endParaRPr lang="en-GB" sz="1200" b="0" i="0" kern="1200">
              <a:solidFill>
                <a:schemeClr val="tx1"/>
              </a:solidFill>
              <a:effectLst/>
              <a:latin typeface="+mn-lt"/>
              <a:ea typeface="+mn-ea"/>
              <a:cs typeface="+mn-cs"/>
            </a:endParaRPr>
          </a:p>
          <a:p>
            <a:pPr marL="0" indent="0">
              <a:buFontTx/>
              <a:buNone/>
            </a:pPr>
            <a:r>
              <a:rPr lang="en-GB" sz="1200" b="1" i="0" kern="1200">
                <a:solidFill>
                  <a:schemeClr val="tx1"/>
                </a:solidFill>
                <a:effectLst/>
                <a:latin typeface="+mn-lt"/>
                <a:ea typeface="+mn-ea"/>
                <a:cs typeface="+mn-cs"/>
              </a:rPr>
              <a:t>Some considerations for national approach</a:t>
            </a:r>
          </a:p>
          <a:p>
            <a:pPr marL="171450" indent="-171450">
              <a:lnSpc>
                <a:spcPct val="120000"/>
              </a:lnSpc>
              <a:buClr>
                <a:srgbClr val="1E7678"/>
              </a:buClr>
              <a:buFontTx/>
              <a:buChar char="-"/>
            </a:pPr>
            <a:r>
              <a:rPr lang="en-NZ" sz="1200"/>
              <a:t>Value for NGOs; use of data insights </a:t>
            </a:r>
          </a:p>
          <a:p>
            <a:pPr marL="171450" indent="-171450">
              <a:lnSpc>
                <a:spcPct val="120000"/>
              </a:lnSpc>
              <a:buClr>
                <a:srgbClr val="1E7678"/>
              </a:buClr>
              <a:buFontTx/>
              <a:buChar char="-"/>
            </a:pPr>
            <a:r>
              <a:rPr lang="en-NZ" sz="1200"/>
              <a:t>Need consistency – clear data definitions for national use</a:t>
            </a:r>
          </a:p>
          <a:p>
            <a:pPr marL="628650" marR="0" lvl="1" indent="-171450" algn="l" defTabSz="914400" rtl="0" eaLnBrk="1" fontAlgn="auto" latinLnBrk="0" hangingPunct="1">
              <a:lnSpc>
                <a:spcPct val="120000"/>
              </a:lnSpc>
              <a:spcBef>
                <a:spcPts val="0"/>
              </a:spcBef>
              <a:spcAft>
                <a:spcPts val="0"/>
              </a:spcAft>
              <a:buClr>
                <a:srgbClr val="1E7678"/>
              </a:buClr>
              <a:buSzTx/>
              <a:buFontTx/>
              <a:buChar char="-"/>
              <a:tabLst/>
              <a:defRPr/>
            </a:pPr>
            <a:r>
              <a:rPr lang="en-GB" sz="1200" i="1">
                <a:solidFill>
                  <a:schemeClr val="bg1">
                    <a:lumMod val="50000"/>
                  </a:schemeClr>
                </a:solidFill>
              </a:rPr>
              <a:t>2. Consistency of data definitions and how they are applied nationally.</a:t>
            </a:r>
            <a:endParaRPr lang="en-NZ" sz="1100" i="1">
              <a:solidFill>
                <a:schemeClr val="bg1">
                  <a:lumMod val="50000"/>
                </a:schemeClr>
              </a:solidFill>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0" i="0" kern="1200">
                <a:solidFill>
                  <a:schemeClr val="tx1"/>
                </a:solidFill>
                <a:effectLst/>
                <a:latin typeface="+mn-lt"/>
                <a:ea typeface="+mn-ea"/>
                <a:cs typeface="+mn-cs"/>
              </a:rPr>
              <a:t>Reporting requirements</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sz="1200" b="0" i="0" kern="1200">
                <a:solidFill>
                  <a:schemeClr val="tx1"/>
                </a:solidFill>
                <a:effectLst/>
                <a:latin typeface="+mn-lt"/>
                <a:ea typeface="+mn-ea"/>
                <a:cs typeface="+mn-cs"/>
              </a:rPr>
              <a:t>Time to collect</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NZ" sz="1200"/>
              <a:t>Reduce other reporting requirements</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sz="1200" b="0" i="1" kern="1200">
                <a:solidFill>
                  <a:schemeClr val="tx1"/>
                </a:solidFill>
                <a:effectLst/>
                <a:latin typeface="+mn-lt"/>
                <a:ea typeface="+mn-ea"/>
                <a:cs typeface="+mn-cs"/>
              </a:rPr>
              <a:t>Method of [PRIMHD] data collection could be simpler (KPM)</a:t>
            </a:r>
          </a:p>
          <a:p>
            <a:pPr marL="171450" indent="-171450">
              <a:buFontTx/>
              <a:buChar char="-"/>
            </a:pPr>
            <a:r>
              <a:rPr lang="en-GB" sz="1200" b="0" i="0" kern="1200">
                <a:solidFill>
                  <a:schemeClr val="tx1"/>
                </a:solidFill>
                <a:effectLst/>
                <a:latin typeface="+mn-lt"/>
                <a:ea typeface="+mn-ea"/>
                <a:cs typeface="+mn-cs"/>
              </a:rPr>
              <a:t>Investment</a:t>
            </a:r>
          </a:p>
          <a:p>
            <a:pPr marL="628650" lvl="1" indent="-171450">
              <a:buFontTx/>
              <a:buChar char="-"/>
            </a:pPr>
            <a:r>
              <a:rPr lang="en-GB" sz="1200" b="0" i="1" kern="1200">
                <a:solidFill>
                  <a:schemeClr val="tx1"/>
                </a:solidFill>
                <a:effectLst/>
                <a:latin typeface="+mn-lt"/>
                <a:ea typeface="+mn-ea"/>
                <a:cs typeface="+mn-cs"/>
              </a:rPr>
              <a:t>This should be something that </a:t>
            </a:r>
            <a:r>
              <a:rPr lang="en-GB" sz="1200" b="0" i="1" kern="1200" err="1">
                <a:solidFill>
                  <a:schemeClr val="tx1"/>
                </a:solidFill>
                <a:effectLst/>
                <a:latin typeface="+mn-lt"/>
                <a:ea typeface="+mn-ea"/>
                <a:cs typeface="+mn-cs"/>
              </a:rPr>
              <a:t>goverment</a:t>
            </a:r>
            <a:r>
              <a:rPr lang="en-GB" sz="1200" b="0" i="1" kern="1200">
                <a:solidFill>
                  <a:schemeClr val="tx1"/>
                </a:solidFill>
                <a:effectLst/>
                <a:latin typeface="+mn-lt"/>
                <a:ea typeface="+mn-ea"/>
                <a:cs typeface="+mn-cs"/>
              </a:rPr>
              <a:t> investment supports for the development of NGO's . the NGO's should have only access to it and they can drive their own </a:t>
            </a:r>
            <a:r>
              <a:rPr lang="en-GB" sz="1200" b="0" i="1" kern="1200" err="1">
                <a:solidFill>
                  <a:schemeClr val="tx1"/>
                </a:solidFill>
                <a:effectLst/>
                <a:latin typeface="+mn-lt"/>
                <a:ea typeface="+mn-ea"/>
                <a:cs typeface="+mn-cs"/>
              </a:rPr>
              <a:t>developemnt</a:t>
            </a:r>
            <a:r>
              <a:rPr lang="en-GB" sz="1200" b="0" i="1" kern="1200">
                <a:solidFill>
                  <a:schemeClr val="tx1"/>
                </a:solidFill>
                <a:effectLst/>
                <a:latin typeface="+mn-lt"/>
                <a:ea typeface="+mn-ea"/>
                <a:cs typeface="+mn-cs"/>
              </a:rPr>
              <a:t>. (non-KPM)</a:t>
            </a:r>
          </a:p>
          <a:p>
            <a:pPr marL="628650" lvl="1" indent="-171450">
              <a:buFontTx/>
              <a:buChar char="-"/>
            </a:pPr>
            <a:r>
              <a:rPr lang="en-GB" sz="1200" b="0" i="1" kern="1200">
                <a:solidFill>
                  <a:schemeClr val="tx1"/>
                </a:solidFill>
                <a:effectLst/>
                <a:latin typeface="+mn-lt"/>
                <a:ea typeface="+mn-ea"/>
                <a:cs typeface="+mn-cs"/>
              </a:rPr>
              <a:t>Service contracts need to make adequate provision for organisations to establish outcome measurement systems and practices: time for tool design, implementation, data collection, analysis and reporting, and data governance. (non-KPM)</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b="0" i="0" kern="1200">
              <a:solidFill>
                <a:schemeClr val="tx1"/>
              </a:solidFill>
              <a:effectLst/>
              <a:latin typeface="+mn-lt"/>
              <a:ea typeface="+mn-ea"/>
              <a:cs typeface="+mn-cs"/>
            </a:endParaRPr>
          </a:p>
          <a:p>
            <a:pPr marL="0" indent="0">
              <a:lnSpc>
                <a:spcPct val="120000"/>
              </a:lnSpc>
              <a:buClr>
                <a:srgbClr val="1E7678"/>
              </a:buClr>
              <a:buFontTx/>
              <a:buNone/>
            </a:pPr>
            <a:endParaRPr lang="en-NZ" sz="1200"/>
          </a:p>
          <a:p>
            <a:pPr marL="0" indent="0">
              <a:lnSpc>
                <a:spcPct val="120000"/>
              </a:lnSpc>
              <a:buClr>
                <a:srgbClr val="1E7678"/>
              </a:buClr>
              <a:buFontTx/>
              <a:buNone/>
            </a:pPr>
            <a:endParaRPr lang="en-NZ" sz="1200"/>
          </a:p>
        </p:txBody>
      </p:sp>
      <p:sp>
        <p:nvSpPr>
          <p:cNvPr id="4" name="Slide Number Placeholder 3">
            <a:extLst>
              <a:ext uri="{FF2B5EF4-FFF2-40B4-BE49-F238E27FC236}">
                <a16:creationId xmlns:a16="http://schemas.microsoft.com/office/drawing/2014/main" id="{5596792D-5C89-715E-2174-4EEB977CF24B}"/>
              </a:ext>
            </a:extLst>
          </p:cNvPr>
          <p:cNvSpPr>
            <a:spLocks noGrp="1"/>
          </p:cNvSpPr>
          <p:nvPr>
            <p:ph type="sldNum" sz="quarter" idx="5"/>
          </p:nvPr>
        </p:nvSpPr>
        <p:spPr/>
        <p:txBody>
          <a:bodyPr/>
          <a:lstStyle/>
          <a:p>
            <a:fld id="{689084AB-AB66-6246-A2B3-3B4143B526DB}" type="slidenum">
              <a:rPr lang="en-US" smtClean="0"/>
              <a:t>10</a:t>
            </a:fld>
            <a:endParaRPr lang="en-US"/>
          </a:p>
        </p:txBody>
      </p:sp>
    </p:spTree>
    <p:extLst>
      <p:ext uri="{BB962C8B-B14F-4D97-AF65-F5344CB8AC3E}">
        <p14:creationId xmlns:p14="http://schemas.microsoft.com/office/powerpoint/2010/main" val="29004537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689084AB-AB66-6246-A2B3-3B4143B526DB}" type="slidenum">
              <a:rPr lang="en-US" smtClean="0"/>
              <a:t>11</a:t>
            </a:fld>
            <a:endParaRPr lang="en-US"/>
          </a:p>
        </p:txBody>
      </p:sp>
    </p:spTree>
    <p:extLst>
      <p:ext uri="{BB962C8B-B14F-4D97-AF65-F5344CB8AC3E}">
        <p14:creationId xmlns:p14="http://schemas.microsoft.com/office/powerpoint/2010/main" val="3806522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b="1" dirty="0"/>
              <a:t>Key points</a:t>
            </a:r>
          </a:p>
          <a:p>
            <a:endParaRPr lang="en-NZ" b="0" dirty="0"/>
          </a:p>
          <a:p>
            <a:r>
              <a:rPr lang="en-NZ" b="0" dirty="0"/>
              <a:t>Asked for one response from each organisation </a:t>
            </a:r>
          </a:p>
          <a:p>
            <a:endParaRPr lang="en-NZ" b="0" dirty="0"/>
          </a:p>
          <a:p>
            <a:r>
              <a:rPr lang="en-NZ" b="0" dirty="0"/>
              <a:t>Good response to the survey</a:t>
            </a:r>
          </a:p>
          <a:p>
            <a:endParaRPr lang="en-NZ" b="0" dirty="0"/>
          </a:p>
          <a:p>
            <a:r>
              <a:rPr lang="en-NZ" b="0" dirty="0"/>
              <a:t>Survey included a number of both quantitative and qualitative questions to find out more about the current status of outcome data collection within NGO services, and interest in more collective approaches in the future.</a:t>
            </a:r>
          </a:p>
        </p:txBody>
      </p:sp>
      <p:sp>
        <p:nvSpPr>
          <p:cNvPr id="4" name="Slide Number Placeholder 3"/>
          <p:cNvSpPr>
            <a:spLocks noGrp="1"/>
          </p:cNvSpPr>
          <p:nvPr>
            <p:ph type="sldNum" sz="quarter" idx="5"/>
          </p:nvPr>
        </p:nvSpPr>
        <p:spPr/>
        <p:txBody>
          <a:bodyPr/>
          <a:lstStyle/>
          <a:p>
            <a:fld id="{689084AB-AB66-6246-A2B3-3B4143B526DB}" type="slidenum">
              <a:rPr lang="en-US" smtClean="0"/>
              <a:t>2</a:t>
            </a:fld>
            <a:endParaRPr lang="en-US"/>
          </a:p>
        </p:txBody>
      </p:sp>
    </p:spTree>
    <p:extLst>
      <p:ext uri="{BB962C8B-B14F-4D97-AF65-F5344CB8AC3E}">
        <p14:creationId xmlns:p14="http://schemas.microsoft.com/office/powerpoint/2010/main" val="4083456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Key points</a:t>
            </a:r>
          </a:p>
          <a:p>
            <a:endParaRPr lang="en-NZ"/>
          </a:p>
          <a:p>
            <a:pPr marL="171450" indent="-171450">
              <a:buFontTx/>
              <a:buChar char="-"/>
            </a:pPr>
            <a:r>
              <a:rPr lang="en-NZ"/>
              <a:t>Good representation of different NGOs</a:t>
            </a:r>
          </a:p>
          <a:p>
            <a:pPr marL="171450" indent="-171450">
              <a:buFontTx/>
              <a:buChar char="-"/>
            </a:pPr>
            <a:r>
              <a:rPr lang="en-NZ"/>
              <a:t>Note, Kaupapa Māori services tended to be larger services (16/19 had 50+ FTEs); good response Midland region</a:t>
            </a:r>
          </a:p>
          <a:p>
            <a:pPr marL="171450" indent="-171450">
              <a:buFontTx/>
              <a:buChar char="-"/>
            </a:pPr>
            <a:r>
              <a:rPr lang="en-NZ"/>
              <a:t>Where possible we look at breaking the results down by different groups, but where the number is small we’ll look to share in different ways so organisations can see themselves in the results</a:t>
            </a:r>
          </a:p>
          <a:p>
            <a:pPr marL="171450" indent="-171450">
              <a:buFontTx/>
              <a:buChar char="-"/>
            </a:pPr>
            <a:endParaRPr lang="en-NZ"/>
          </a:p>
          <a:p>
            <a:pPr marL="171450" indent="-171450">
              <a:buFontTx/>
              <a:buChar char="-"/>
            </a:pPr>
            <a:endParaRPr lang="en-NZ"/>
          </a:p>
          <a:p>
            <a:pPr marL="171450" indent="-171450">
              <a:buFontTx/>
              <a:buChar char="-"/>
            </a:pPr>
            <a:r>
              <a:rPr lang="en-NZ"/>
              <a:t>Acknowledge results are based on summarised responses, and that individual services can vary.</a:t>
            </a:r>
          </a:p>
          <a:p>
            <a:endParaRPr lang="en-NZ">
              <a:ea typeface="Calibri"/>
              <a:cs typeface="Calibri"/>
            </a:endParaRPr>
          </a:p>
          <a:p>
            <a:endParaRPr lang="en-NZ">
              <a:ea typeface="Calibri"/>
              <a:cs typeface="Calibri"/>
            </a:endParaRPr>
          </a:p>
        </p:txBody>
      </p:sp>
      <p:sp>
        <p:nvSpPr>
          <p:cNvPr id="4" name="Slide Number Placeholder 3"/>
          <p:cNvSpPr>
            <a:spLocks noGrp="1"/>
          </p:cNvSpPr>
          <p:nvPr>
            <p:ph type="sldNum" sz="quarter" idx="5"/>
          </p:nvPr>
        </p:nvSpPr>
        <p:spPr/>
        <p:txBody>
          <a:bodyPr/>
          <a:lstStyle/>
          <a:p>
            <a:fld id="{689084AB-AB66-6246-A2B3-3B4143B526DB}" type="slidenum">
              <a:rPr lang="en-US" smtClean="0"/>
              <a:t>3</a:t>
            </a:fld>
            <a:endParaRPr lang="en-US"/>
          </a:p>
        </p:txBody>
      </p:sp>
    </p:spTree>
    <p:extLst>
      <p:ext uri="{BB962C8B-B14F-4D97-AF65-F5344CB8AC3E}">
        <p14:creationId xmlns:p14="http://schemas.microsoft.com/office/powerpoint/2010/main" val="4150478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6AE20-07B9-EFC3-C324-921FBDBB72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1B21F3-2AA3-61CD-578A-B322C986EC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E6EFDB-6724-B19D-EACF-99F411D60868}"/>
              </a:ext>
            </a:extLst>
          </p:cNvPr>
          <p:cNvSpPr>
            <a:spLocks noGrp="1"/>
          </p:cNvSpPr>
          <p:nvPr>
            <p:ph type="body" idx="1"/>
          </p:nvPr>
        </p:nvSpPr>
        <p:spPr/>
        <p:txBody>
          <a:bodyPr/>
          <a:lstStyle/>
          <a:p>
            <a:pPr marL="0" indent="0">
              <a:buNone/>
            </a:pPr>
            <a:r>
              <a:rPr lang="en-US" b="1" dirty="0"/>
              <a:t>Key point</a:t>
            </a:r>
          </a:p>
          <a:p>
            <a:endParaRPr lang="en-NZ" dirty="0"/>
          </a:p>
          <a:p>
            <a:r>
              <a:rPr lang="en-NZ" dirty="0"/>
              <a:t>- Great response from Kaupapa Māori organisations in the Te Manawa Taki | Midland region, where there are a lot of Māori health services</a:t>
            </a:r>
          </a:p>
        </p:txBody>
      </p:sp>
      <p:sp>
        <p:nvSpPr>
          <p:cNvPr id="4" name="Slide Number Placeholder 3">
            <a:extLst>
              <a:ext uri="{FF2B5EF4-FFF2-40B4-BE49-F238E27FC236}">
                <a16:creationId xmlns:a16="http://schemas.microsoft.com/office/drawing/2014/main" id="{1310F734-E1DB-7481-9B1C-FC9D1F135292}"/>
              </a:ext>
            </a:extLst>
          </p:cNvPr>
          <p:cNvSpPr>
            <a:spLocks noGrp="1"/>
          </p:cNvSpPr>
          <p:nvPr>
            <p:ph type="sldNum" sz="quarter" idx="5"/>
          </p:nvPr>
        </p:nvSpPr>
        <p:spPr/>
        <p:txBody>
          <a:bodyPr/>
          <a:lstStyle/>
          <a:p>
            <a:fld id="{689084AB-AB66-6246-A2B3-3B4143B526DB}" type="slidenum">
              <a:rPr lang="en-US" smtClean="0"/>
              <a:t>4</a:t>
            </a:fld>
            <a:endParaRPr lang="en-US"/>
          </a:p>
        </p:txBody>
      </p:sp>
    </p:spTree>
    <p:extLst>
      <p:ext uri="{BB962C8B-B14F-4D97-AF65-F5344CB8AC3E}">
        <p14:creationId xmlns:p14="http://schemas.microsoft.com/office/powerpoint/2010/main" val="1810638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b="1" dirty="0"/>
              <a:t>Key points</a:t>
            </a:r>
          </a:p>
          <a:p>
            <a:endParaRPr lang="en-NZ" b="1" dirty="0"/>
          </a:p>
          <a:p>
            <a:r>
              <a:rPr lang="en-NZ" b="1" i="0" dirty="0"/>
              <a:t>Key survey question asked about the value of outcome measurement to services</a:t>
            </a:r>
          </a:p>
          <a:p>
            <a:r>
              <a:rPr lang="en-NZ" b="0" i="0" dirty="0"/>
              <a:t>(“What is the value of outcome data to your service in telling your story”</a:t>
            </a:r>
          </a:p>
          <a:p>
            <a:pPr marL="171450" indent="-171450">
              <a:buFontTx/>
              <a:buChar char="-"/>
            </a:pPr>
            <a:r>
              <a:rPr lang="en-NZ" b="0" i="0" dirty="0"/>
              <a:t>Generally positive sentiment</a:t>
            </a:r>
          </a:p>
          <a:p>
            <a:pPr marL="171450" indent="-171450">
              <a:buFontTx/>
              <a:buChar char="-"/>
            </a:pPr>
            <a:r>
              <a:rPr lang="en-NZ" b="0" i="0" dirty="0"/>
              <a:t>Described as high value, incredibly important and crucial, invaluable for us in so many ways</a:t>
            </a:r>
          </a:p>
          <a:p>
            <a:pPr marL="171450" indent="-171450">
              <a:buFontTx/>
              <a:buChar char="-"/>
            </a:pPr>
            <a:r>
              <a:rPr lang="en-GB" sz="1200" b="0" i="0" kern="1200" dirty="0">
                <a:solidFill>
                  <a:schemeClr val="tx1"/>
                </a:solidFill>
                <a:effectLst/>
                <a:latin typeface="+mn-lt"/>
                <a:ea typeface="+mn-ea"/>
                <a:cs typeface="+mn-cs"/>
              </a:rPr>
              <a:t>Data is great but best value is because "our </a:t>
            </a:r>
            <a:r>
              <a:rPr lang="en-GB" sz="1200" b="0" i="0" kern="1200">
                <a:solidFill>
                  <a:schemeClr val="tx1"/>
                </a:solidFill>
                <a:effectLst/>
                <a:latin typeface="+mn-lt"/>
                <a:ea typeface="+mn-ea"/>
                <a:cs typeface="+mn-cs"/>
              </a:rPr>
              <a:t>tangata</a:t>
            </a:r>
            <a:r>
              <a:rPr lang="en-GB" sz="1200" b="0" i="0" kern="1200" dirty="0">
                <a:solidFill>
                  <a:schemeClr val="tx1"/>
                </a:solidFill>
                <a:effectLst/>
                <a:latin typeface="+mn-lt"/>
                <a:ea typeface="+mn-ea"/>
                <a:cs typeface="+mn-cs"/>
              </a:rPr>
              <a:t> </a:t>
            </a:r>
            <a:r>
              <a:rPr lang="en-GB" sz="1200" b="0" i="0" kern="1200">
                <a:solidFill>
                  <a:schemeClr val="tx1"/>
                </a:solidFill>
                <a:effectLst/>
                <a:latin typeface="+mn-lt"/>
                <a:ea typeface="+mn-ea"/>
                <a:cs typeface="+mn-cs"/>
              </a:rPr>
              <a:t>Whai</a:t>
            </a:r>
            <a:r>
              <a:rPr lang="en-GB" sz="1200" b="0" i="0" kern="1200" dirty="0">
                <a:solidFill>
                  <a:schemeClr val="tx1"/>
                </a:solidFill>
                <a:effectLst/>
                <a:latin typeface="+mn-lt"/>
                <a:ea typeface="+mn-ea"/>
                <a:cs typeface="+mn-cs"/>
              </a:rPr>
              <a:t> ora told us so.</a:t>
            </a:r>
            <a:endParaRPr lang="en-NZ" b="1" i="0" dirty="0"/>
          </a:p>
          <a:p>
            <a:endParaRPr lang="en-NZ" b="1" i="0" dirty="0"/>
          </a:p>
          <a:p>
            <a:r>
              <a:rPr lang="en-NZ" b="1" i="0" dirty="0"/>
              <a:t>Range of benefits at different levels people talked about</a:t>
            </a:r>
          </a:p>
          <a:p>
            <a:pPr marL="171450" indent="-171450">
              <a:buFontTx/>
              <a:buChar char="-"/>
            </a:pPr>
            <a:r>
              <a:rPr lang="en-NZ" b="0" i="0" dirty="0"/>
              <a:t>Tāngata </a:t>
            </a:r>
            <a:r>
              <a:rPr lang="en-NZ" b="0" i="0"/>
              <a:t>whai</a:t>
            </a:r>
            <a:r>
              <a:rPr lang="en-NZ" b="0" i="0" dirty="0"/>
              <a:t> ora and whānau</a:t>
            </a:r>
          </a:p>
          <a:p>
            <a:pPr marL="171450" indent="-171450">
              <a:buFontTx/>
              <a:buChar char="-"/>
            </a:pPr>
            <a:r>
              <a:rPr lang="en-NZ" b="0" i="0" dirty="0"/>
              <a:t>Services</a:t>
            </a:r>
          </a:p>
          <a:p>
            <a:pPr marL="171450" indent="-171450">
              <a:buFontTx/>
              <a:buChar char="-"/>
            </a:pPr>
            <a:r>
              <a:rPr lang="en-NZ" b="0" i="0" dirty="0"/>
              <a:t>Strategic planning</a:t>
            </a:r>
          </a:p>
          <a:p>
            <a:pPr marL="171450" indent="-171450">
              <a:buFontTx/>
              <a:buChar char="-"/>
            </a:pPr>
            <a:r>
              <a:rPr lang="en-NZ" b="0" i="0" dirty="0"/>
              <a:t>Communities </a:t>
            </a:r>
          </a:p>
          <a:p>
            <a:endParaRPr lang="en-NZ" b="1" i="0" dirty="0"/>
          </a:p>
          <a:p>
            <a:r>
              <a:rPr lang="en-NZ" b="1" i="0" dirty="0"/>
              <a:t>Tāngata </a:t>
            </a:r>
            <a:r>
              <a:rPr lang="en-NZ" b="1" i="0"/>
              <a:t>whai</a:t>
            </a:r>
            <a:r>
              <a:rPr lang="en-NZ" b="1" i="0" dirty="0"/>
              <a:t> ora and whānau </a:t>
            </a:r>
          </a:p>
          <a:p>
            <a:r>
              <a:rPr lang="en-NZ" b="0" i="0" dirty="0"/>
              <a:t>We heard that outcome measurement is most commonly used to support tāngata </a:t>
            </a:r>
            <a:r>
              <a:rPr lang="en-NZ" b="0" i="0"/>
              <a:t>whai</a:t>
            </a:r>
            <a:r>
              <a:rPr lang="en-NZ" b="0" i="0" dirty="0"/>
              <a:t> ora and whānau</a:t>
            </a:r>
          </a:p>
          <a:p>
            <a:pPr marL="171450" indent="-171450">
              <a:buFontTx/>
              <a:buChar char="-"/>
            </a:pPr>
            <a:r>
              <a:rPr lang="en-NZ" b="0" i="0" dirty="0"/>
              <a:t>Identify people’s needs and goals</a:t>
            </a:r>
            <a:endParaRPr lang="en-NZ" b="0" i="0" dirty="0">
              <a:ea typeface="Calibri"/>
              <a:cs typeface="Calibri"/>
            </a:endParaRPr>
          </a:p>
          <a:p>
            <a:pPr marL="171450" indent="-171450">
              <a:buFontTx/>
              <a:buChar char="-"/>
            </a:pPr>
            <a:r>
              <a:rPr lang="en-NZ" b="0" i="0" dirty="0"/>
              <a:t>Track people’s progress</a:t>
            </a:r>
          </a:p>
          <a:p>
            <a:pPr marL="171450" indent="-171450">
              <a:buFontTx/>
              <a:buChar char="-"/>
            </a:pPr>
            <a:r>
              <a:rPr lang="en-NZ" b="0" i="0" dirty="0"/>
              <a:t>Support people-centred planning</a:t>
            </a:r>
          </a:p>
          <a:p>
            <a:pPr marL="171450" indent="-171450">
              <a:buFontTx/>
              <a:buChar char="-"/>
            </a:pPr>
            <a:r>
              <a:rPr lang="en-NZ" b="0" i="0" dirty="0"/>
              <a:t>Recovery narratives</a:t>
            </a:r>
          </a:p>
          <a:p>
            <a:pPr marL="171450" indent="-171450">
              <a:buFontTx/>
              <a:buChar char="-"/>
            </a:pPr>
            <a:endParaRPr lang="en-NZ" b="0" i="0" dirty="0"/>
          </a:p>
          <a:p>
            <a:pPr marL="171450" indent="-171450">
              <a:buFontTx/>
              <a:buChar char="-"/>
            </a:pPr>
            <a:r>
              <a:rPr lang="en-GB" sz="1200" b="0" i="1" kern="1200" dirty="0">
                <a:solidFill>
                  <a:schemeClr val="tx1"/>
                </a:solidFill>
                <a:effectLst/>
                <a:latin typeface="+mn-lt"/>
                <a:ea typeface="+mn-ea"/>
                <a:cs typeface="+mn-cs"/>
              </a:rPr>
              <a:t>Telling one's story is valuable - it provides hope to </a:t>
            </a:r>
            <a:r>
              <a:rPr lang="en-GB" sz="1200" b="0" i="1" kern="1200">
                <a:solidFill>
                  <a:schemeClr val="tx1"/>
                </a:solidFill>
                <a:effectLst/>
                <a:latin typeface="+mn-lt"/>
                <a:ea typeface="+mn-ea"/>
                <a:cs typeface="+mn-cs"/>
              </a:rPr>
              <a:t>whai</a:t>
            </a:r>
            <a:r>
              <a:rPr lang="en-GB" sz="1200" b="0" i="1" kern="1200" dirty="0">
                <a:solidFill>
                  <a:schemeClr val="tx1"/>
                </a:solidFill>
                <a:effectLst/>
                <a:latin typeface="+mn-lt"/>
                <a:ea typeface="+mn-ea"/>
                <a:cs typeface="+mn-cs"/>
              </a:rPr>
              <a:t> ora, guides service development and delivery, and reassures funders that contract funds are not being wasted. Diagram on Adom helps the </a:t>
            </a:r>
            <a:r>
              <a:rPr lang="en-GB" sz="1200" b="0" i="1" kern="1200">
                <a:solidFill>
                  <a:schemeClr val="tx1"/>
                </a:solidFill>
                <a:effectLst/>
                <a:latin typeface="+mn-lt"/>
                <a:ea typeface="+mn-ea"/>
                <a:cs typeface="+mn-cs"/>
              </a:rPr>
              <a:t>whai</a:t>
            </a:r>
            <a:r>
              <a:rPr lang="en-GB" sz="1200" b="0" i="1" kern="1200" dirty="0">
                <a:solidFill>
                  <a:schemeClr val="tx1"/>
                </a:solidFill>
                <a:effectLst/>
                <a:latin typeface="+mn-lt"/>
                <a:ea typeface="+mn-ea"/>
                <a:cs typeface="+mn-cs"/>
              </a:rPr>
              <a:t> ora recognise progress. (</a:t>
            </a:r>
            <a:r>
              <a:rPr lang="en-GB" sz="1200" b="0" i="1" kern="1200" dirty="0" err="1">
                <a:solidFill>
                  <a:schemeClr val="tx1"/>
                </a:solidFill>
                <a:effectLst/>
                <a:latin typeface="+mn-lt"/>
                <a:ea typeface="+mn-ea"/>
                <a:cs typeface="+mn-cs"/>
              </a:rPr>
              <a:t>mon</a:t>
            </a:r>
            <a:r>
              <a:rPr lang="en-GB" sz="1200" b="0" i="1" kern="1200" dirty="0">
                <a:solidFill>
                  <a:schemeClr val="tx1"/>
                </a:solidFill>
                <a:effectLst/>
                <a:latin typeface="+mn-lt"/>
                <a:ea typeface="+mn-ea"/>
                <a:cs typeface="+mn-cs"/>
              </a:rPr>
              <a:t>-KPM)</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0" i="1" kern="1200" dirty="0">
                <a:solidFill>
                  <a:schemeClr val="tx1"/>
                </a:solidFill>
                <a:effectLst/>
                <a:latin typeface="+mn-lt"/>
                <a:ea typeface="+mn-ea"/>
                <a:cs typeface="+mn-cs"/>
              </a:rPr>
              <a:t>Adds to and supports the story of recovery, giving </a:t>
            </a:r>
            <a:r>
              <a:rPr lang="en-GB" sz="1200" b="0" i="1" kern="1200" dirty="0" err="1">
                <a:solidFill>
                  <a:schemeClr val="tx1"/>
                </a:solidFill>
                <a:effectLst/>
                <a:latin typeface="+mn-lt"/>
                <a:ea typeface="+mn-ea"/>
                <a:cs typeface="+mn-cs"/>
              </a:rPr>
              <a:t>Whaiora</a:t>
            </a:r>
            <a:r>
              <a:rPr lang="en-GB" sz="1200" b="0" i="1" kern="1200" dirty="0">
                <a:solidFill>
                  <a:schemeClr val="tx1"/>
                </a:solidFill>
                <a:effectLst/>
                <a:latin typeface="+mn-lt"/>
                <a:ea typeface="+mn-ea"/>
                <a:cs typeface="+mn-cs"/>
              </a:rPr>
              <a:t> confidence and belief. Demonstrates that we are achieving our stated organisational outcomes. (KPM service)</a:t>
            </a:r>
          </a:p>
          <a:p>
            <a:pPr marL="171450" indent="-171450">
              <a:buFontTx/>
              <a:buChar char="-"/>
            </a:pPr>
            <a:endParaRPr lang="en-NZ" b="0" i="0" dirty="0"/>
          </a:p>
          <a:p>
            <a:pPr marL="0" indent="0">
              <a:buFontTx/>
              <a:buNone/>
            </a:pPr>
            <a:r>
              <a:rPr lang="en-NZ" b="1" i="0" dirty="0"/>
              <a:t>Service delivery level</a:t>
            </a:r>
          </a:p>
          <a:p>
            <a:pPr marL="171450" indent="-171450">
              <a:buFontTx/>
              <a:buChar char="-"/>
            </a:pPr>
            <a:r>
              <a:rPr lang="en-NZ" b="0" i="0" dirty="0"/>
              <a:t>Values in informing service planning, development and delivery</a:t>
            </a:r>
          </a:p>
          <a:p>
            <a:pPr marL="171450" indent="-171450">
              <a:buFontTx/>
              <a:buChar char="-"/>
            </a:pPr>
            <a:r>
              <a:rPr lang="en-NZ" b="0" i="0" dirty="0"/>
              <a:t>Understanding the effectiveness of services and if anyone is better off?</a:t>
            </a:r>
          </a:p>
          <a:p>
            <a:pPr marL="171450" indent="-171450">
              <a:buFontTx/>
              <a:buChar char="-"/>
            </a:pPr>
            <a:r>
              <a:rPr lang="en-NZ" b="0" i="0" dirty="0"/>
              <a:t>Making changes and implementing quality improvement initiatives as a result of the information. </a:t>
            </a:r>
          </a:p>
          <a:p>
            <a:pPr marL="171450" indent="-171450">
              <a:buFontTx/>
              <a:buChar char="-"/>
            </a:pPr>
            <a:endParaRPr lang="en-NZ" b="0" i="0" dirty="0"/>
          </a:p>
          <a:p>
            <a:pPr marL="171450" indent="-171450">
              <a:buFontTx/>
              <a:buChar char="-"/>
            </a:pPr>
            <a:r>
              <a:rPr lang="en-GB" sz="1200" b="0" i="1" kern="1200" dirty="0">
                <a:solidFill>
                  <a:schemeClr val="tx1"/>
                </a:solidFill>
                <a:effectLst/>
                <a:latin typeface="+mn-lt"/>
                <a:ea typeface="+mn-ea"/>
                <a:cs typeface="+mn-cs"/>
              </a:rPr>
              <a:t>Outcome data is valuable to a service because it shows the real impact of the work being done, rather than just the activities delivered. While outputs might tell how many people used the service, outcome data shows how people’s lives changed as a result. This helps demonstrate whether the service is actually making a difference. (KPM service)</a:t>
            </a:r>
          </a:p>
          <a:p>
            <a:pPr marL="171450" indent="-171450">
              <a:buFontTx/>
              <a:buChar char="-"/>
            </a:pPr>
            <a:endParaRPr lang="en-GB" sz="1200" b="0" i="1" kern="1200" dirty="0">
              <a:solidFill>
                <a:schemeClr val="tx1"/>
              </a:solidFill>
              <a:effectLst/>
              <a:latin typeface="+mn-lt"/>
              <a:ea typeface="+mn-ea"/>
              <a:cs typeface="+mn-cs"/>
            </a:endParaRPr>
          </a:p>
          <a:p>
            <a:pPr marL="171450" indent="-171450">
              <a:buFontTx/>
              <a:buChar char="-"/>
            </a:pPr>
            <a:r>
              <a:rPr lang="en-GB" sz="1200" b="0" i="1" kern="1200" dirty="0">
                <a:solidFill>
                  <a:schemeClr val="tx1"/>
                </a:solidFill>
                <a:effectLst/>
                <a:latin typeface="+mn-lt"/>
                <a:ea typeface="+mn-ea"/>
                <a:cs typeface="+mn-cs"/>
              </a:rPr>
              <a:t>Outcome data helps services learn and improve. By analysing results, staff can identify what approaches are working well and where changes might be needed. This allows the service to adapt and strengthen its programs to better meet the needs of the people it supports. (KPM service as above)</a:t>
            </a:r>
            <a:endParaRPr lang="en-NZ" b="0" i="1" dirty="0"/>
          </a:p>
          <a:p>
            <a:pPr marL="171450" indent="-171450">
              <a:buFontTx/>
              <a:buChar char="-"/>
            </a:pPr>
            <a:endParaRPr lang="en-NZ" b="0" i="0" dirty="0"/>
          </a:p>
          <a:p>
            <a:pPr marL="0" indent="0">
              <a:buFontTx/>
              <a:buNone/>
            </a:pPr>
            <a:r>
              <a:rPr lang="en-NZ" b="1" i="0" dirty="0"/>
              <a:t>Wider levels</a:t>
            </a:r>
          </a:p>
          <a:p>
            <a:pPr marL="171450" indent="-171450">
              <a:buFontTx/>
              <a:buChar char="-"/>
            </a:pPr>
            <a:r>
              <a:rPr lang="en-NZ" b="0" i="0" dirty="0"/>
              <a:t>People talked about things like governance, contracting, funding + WFD</a:t>
            </a:r>
          </a:p>
          <a:p>
            <a:pPr marL="171450" indent="-171450">
              <a:buFontTx/>
              <a:buChar char="-"/>
            </a:pPr>
            <a:r>
              <a:rPr lang="en-NZ" b="0" i="0" dirty="0"/>
              <a:t>As well as being accountable to whānau and communities.</a:t>
            </a:r>
          </a:p>
          <a:p>
            <a:pPr marL="171450" indent="-171450">
              <a:buFontTx/>
              <a:buChar char="-"/>
            </a:pPr>
            <a:endParaRPr lang="en-NZ" b="0" i="1" dirty="0"/>
          </a:p>
          <a:p>
            <a:pPr marL="171450" indent="-171450">
              <a:buFontTx/>
              <a:buChar char="-"/>
            </a:pPr>
            <a:r>
              <a:rPr lang="en-GB" sz="1200" b="0" i="1" kern="1200" dirty="0">
                <a:solidFill>
                  <a:schemeClr val="tx1"/>
                </a:solidFill>
                <a:effectLst/>
                <a:latin typeface="+mn-lt"/>
                <a:ea typeface="+mn-ea"/>
                <a:cs typeface="+mn-cs"/>
              </a:rPr>
              <a:t>Outcome data is also important for telling the service’s story to stakeholders. Funders, partners, and the community want to know that resources are being used effectively. By presenting outcome data, a service can provide evidence that its programs are working and achieving meaningful results. This can support funding applications, reporting requirements, and strategic planning. (KPM service – same one as above)</a:t>
            </a:r>
          </a:p>
          <a:p>
            <a:pPr marL="171450" indent="-171450">
              <a:buFontTx/>
              <a:buChar char="-"/>
            </a:pPr>
            <a:endParaRPr lang="en-GB" sz="1200" b="0" i="1"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0" i="1" kern="1200" dirty="0">
                <a:solidFill>
                  <a:schemeClr val="tx1"/>
                </a:solidFill>
                <a:effectLst/>
                <a:latin typeface="+mn-lt"/>
                <a:ea typeface="+mn-ea"/>
                <a:cs typeface="+mn-cs"/>
              </a:rPr>
              <a:t>Overall, outcome data helps a service tell a credible, evidence-based story about its impact. It moves the focus from what the service does to what difference it makes, which is essential for accountability, improvement, and demonstrating value to the community. (KPM service)</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b="0" i="1"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0" i="1" kern="1200" dirty="0">
                <a:solidFill>
                  <a:schemeClr val="tx1"/>
                </a:solidFill>
                <a:effectLst/>
                <a:latin typeface="+mn-lt"/>
                <a:ea typeface="+mn-ea"/>
                <a:cs typeface="+mn-cs"/>
              </a:rPr>
              <a:t>Being accountable whānau, the community and ourselves. Ensuring our mahi is appropriate and relevant to our community, and that it meets their needs. (KPM service)</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b="0" i="1" kern="1200" dirty="0">
              <a:solidFill>
                <a:schemeClr val="tx1"/>
              </a:solidFill>
              <a:effectLst/>
              <a:latin typeface="+mn-lt"/>
              <a:ea typeface="+mn-ea"/>
              <a:cs typeface="+mn-cs"/>
            </a:endParaRPr>
          </a:p>
          <a:p>
            <a:pPr marL="171450" indent="-171450">
              <a:buFontTx/>
              <a:buChar char="-"/>
            </a:pPr>
            <a:endParaRPr lang="en-NZ" b="0" i="1" dirty="0"/>
          </a:p>
          <a:p>
            <a:pPr marL="171450" indent="-171450">
              <a:buFontTx/>
              <a:buChar char="-"/>
            </a:pPr>
            <a:endParaRPr lang="en-NZ" b="0" i="0" dirty="0"/>
          </a:p>
          <a:p>
            <a:pPr marL="0" indent="0">
              <a:buFontTx/>
              <a:buNone/>
            </a:pPr>
            <a:r>
              <a:rPr lang="en-NZ" b="0" i="0" dirty="0"/>
              <a:t>Notes:</a:t>
            </a:r>
          </a:p>
          <a:p>
            <a:pPr marL="0" indent="0">
              <a:buFontTx/>
              <a:buNone/>
            </a:pPr>
            <a:r>
              <a:rPr lang="en-NZ" b="1" i="0" dirty="0"/>
              <a:t>Value of outcome data to KPM organisations – example quotes</a:t>
            </a:r>
          </a:p>
          <a:p>
            <a:pPr marL="171450" indent="-171450">
              <a:buFontTx/>
              <a:buChar char="-"/>
            </a:pPr>
            <a:r>
              <a:rPr lang="en-GB" sz="1200" b="0" i="0" kern="1200" dirty="0">
                <a:solidFill>
                  <a:schemeClr val="tx1"/>
                </a:solidFill>
                <a:effectLst/>
                <a:latin typeface="+mn-lt"/>
                <a:ea typeface="+mn-ea"/>
                <a:cs typeface="+mn-cs"/>
              </a:rPr>
              <a:t>Outcome data is valuable to a service because it shows the real impact of the work being done, rather than just the activities delivered. While outputs might tell how many people used the service, outcome data shows how people’s lives changed as a result. This helps demonstrate whether the service is actually making a difference. For example, outcome data might show improvements in a client’s wellbeing, independence, confidence, safety, or ability to access opportunities. These results help illustrate the effectiveness and value of the service in a clear and measurable way. Outcome data is also important for telling the service’s story to stakeholders. Funders, partners, and the community want to know that resources are being used effectively. By presenting outcome data, a service can provide evidence that its programs are working and achieving meaningful results. This can support funding applications, reporting requirements, and strategic planning. In addition, outcome data helps services learn and improve. By analysing results, staff can identify what approaches are working well and where changes might be needed. This allows the service to adapt and strengthen its programs to better meet the needs of the people it supports. Overall, outcome data helps a service tell a credible, evidence-based story about its impact. It moves the focus from what the service does to what difference it makes, which is essential for accountability, improvement, and demonstrating value to the community.</a:t>
            </a:r>
          </a:p>
          <a:p>
            <a:pPr marL="171450" indent="-171450">
              <a:buFontTx/>
              <a:buChar char="-"/>
            </a:pPr>
            <a:r>
              <a:rPr lang="en-GB" sz="1200" b="0" i="0" kern="1200" dirty="0">
                <a:solidFill>
                  <a:schemeClr val="tx1"/>
                </a:solidFill>
                <a:effectLst/>
                <a:latin typeface="+mn-lt"/>
                <a:ea typeface="+mn-ea"/>
                <a:cs typeface="+mn-cs"/>
              </a:rPr>
              <a:t>Being accountable whānau, the community and ourselves. Ensuring our mahi is appropriate and relevant to our community, and that it meets their needs.</a:t>
            </a:r>
          </a:p>
          <a:p>
            <a:pPr marL="171450" indent="-171450">
              <a:buFontTx/>
              <a:buChar char="-"/>
            </a:pPr>
            <a:r>
              <a:rPr lang="en-GB" sz="1200" b="0" i="0" kern="1200" dirty="0">
                <a:solidFill>
                  <a:schemeClr val="tx1"/>
                </a:solidFill>
                <a:effectLst/>
                <a:latin typeface="+mn-lt"/>
                <a:ea typeface="+mn-ea"/>
                <a:cs typeface="+mn-cs"/>
              </a:rPr>
              <a:t>An indication of how well we are servicing individuals, whanau and the community. Noticing where we need to be servicing but are not. An opportunity to seek funding for the service. </a:t>
            </a:r>
          </a:p>
          <a:p>
            <a:pPr marL="171450" indent="-171450">
              <a:buFontTx/>
              <a:buChar char="-"/>
            </a:pPr>
            <a:r>
              <a:rPr lang="en-GB" sz="1200" b="0" i="0" kern="1200" dirty="0">
                <a:solidFill>
                  <a:schemeClr val="tx1"/>
                </a:solidFill>
                <a:effectLst/>
                <a:latin typeface="+mn-lt"/>
                <a:ea typeface="+mn-ea"/>
                <a:cs typeface="+mn-cs"/>
              </a:rPr>
              <a:t>adds to and supports the story of recovery, giving </a:t>
            </a:r>
            <a:r>
              <a:rPr lang="en-GB" sz="1200" b="0" i="0" kern="1200" dirty="0" err="1">
                <a:solidFill>
                  <a:schemeClr val="tx1"/>
                </a:solidFill>
                <a:effectLst/>
                <a:latin typeface="+mn-lt"/>
                <a:ea typeface="+mn-ea"/>
                <a:cs typeface="+mn-cs"/>
              </a:rPr>
              <a:t>Whaiora</a:t>
            </a:r>
            <a:r>
              <a:rPr lang="en-GB" sz="1200" b="0" i="0" kern="1200" dirty="0">
                <a:solidFill>
                  <a:schemeClr val="tx1"/>
                </a:solidFill>
                <a:effectLst/>
                <a:latin typeface="+mn-lt"/>
                <a:ea typeface="+mn-ea"/>
                <a:cs typeface="+mn-cs"/>
              </a:rPr>
              <a:t> confidence and belief. Demonstrates that we are achieving our stated organisational outcomes.</a:t>
            </a:r>
          </a:p>
          <a:p>
            <a:pPr marL="171450" indent="-171450">
              <a:buFontTx/>
              <a:buChar char="-"/>
            </a:pPr>
            <a:endParaRPr lang="en-GB" sz="1200" b="0" i="0" kern="1200" dirty="0">
              <a:solidFill>
                <a:schemeClr val="tx1"/>
              </a:solidFill>
              <a:effectLst/>
              <a:latin typeface="+mn-lt"/>
              <a:ea typeface="+mn-ea"/>
              <a:cs typeface="+mn-cs"/>
            </a:endParaRPr>
          </a:p>
          <a:p>
            <a:pPr marL="171450" indent="-171450">
              <a:buFontTx/>
              <a:buChar char="-"/>
            </a:pPr>
            <a:endParaRPr lang="en-GB" sz="1200" b="0" i="0" kern="1200" dirty="0">
              <a:solidFill>
                <a:schemeClr val="tx1"/>
              </a:solidFill>
              <a:effectLst/>
              <a:latin typeface="+mn-lt"/>
              <a:ea typeface="+mn-ea"/>
              <a:cs typeface="+mn-cs"/>
            </a:endParaRPr>
          </a:p>
          <a:p>
            <a:pPr marL="0" indent="0">
              <a:buFontTx/>
              <a:buNone/>
            </a:pPr>
            <a:r>
              <a:rPr lang="en-GB" sz="1200" b="1" i="0" kern="1200" dirty="0">
                <a:solidFill>
                  <a:schemeClr val="tx1"/>
                </a:solidFill>
                <a:effectLst/>
                <a:latin typeface="+mn-lt"/>
                <a:ea typeface="+mn-ea"/>
                <a:cs typeface="+mn-cs"/>
              </a:rPr>
              <a:t>Non-Kaupapa Māori services – example quotes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0" i="0" kern="1200" dirty="0">
                <a:solidFill>
                  <a:schemeClr val="tx1"/>
                </a:solidFill>
                <a:effectLst/>
                <a:latin typeface="+mn-lt"/>
                <a:ea typeface="+mn-ea"/>
                <a:cs typeface="+mn-cs"/>
              </a:rPr>
              <a:t>Telling one's story is valuable - it provides hope to </a:t>
            </a:r>
            <a:r>
              <a:rPr lang="en-GB" sz="1200" b="0" i="0" kern="1200">
                <a:solidFill>
                  <a:schemeClr val="tx1"/>
                </a:solidFill>
                <a:effectLst/>
                <a:latin typeface="+mn-lt"/>
                <a:ea typeface="+mn-ea"/>
                <a:cs typeface="+mn-cs"/>
              </a:rPr>
              <a:t>whai</a:t>
            </a:r>
            <a:r>
              <a:rPr lang="en-GB" sz="1200" b="0" i="0" kern="1200" dirty="0">
                <a:solidFill>
                  <a:schemeClr val="tx1"/>
                </a:solidFill>
                <a:effectLst/>
                <a:latin typeface="+mn-lt"/>
                <a:ea typeface="+mn-ea"/>
                <a:cs typeface="+mn-cs"/>
              </a:rPr>
              <a:t> ora, guides service development and delivery, and reassures funders that contract funds are not being wasted. Diagram on Adom helps the </a:t>
            </a:r>
            <a:r>
              <a:rPr lang="en-GB" sz="1200" b="0" i="0" kern="1200">
                <a:solidFill>
                  <a:schemeClr val="tx1"/>
                </a:solidFill>
                <a:effectLst/>
                <a:latin typeface="+mn-lt"/>
                <a:ea typeface="+mn-ea"/>
                <a:cs typeface="+mn-cs"/>
              </a:rPr>
              <a:t>whai</a:t>
            </a:r>
            <a:r>
              <a:rPr lang="en-GB" sz="1200" b="0" i="0" kern="1200" dirty="0">
                <a:solidFill>
                  <a:schemeClr val="tx1"/>
                </a:solidFill>
                <a:effectLst/>
                <a:latin typeface="+mn-lt"/>
                <a:ea typeface="+mn-ea"/>
                <a:cs typeface="+mn-cs"/>
              </a:rPr>
              <a:t> ora recognise progress.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0" i="0" kern="1200" dirty="0">
                <a:solidFill>
                  <a:schemeClr val="tx1"/>
                </a:solidFill>
                <a:effectLst/>
                <a:latin typeface="+mn-lt"/>
                <a:ea typeface="+mn-ea"/>
                <a:cs typeface="+mn-cs"/>
              </a:rPr>
              <a:t>It is incredibly valuable. The small amount of direct feedback we have been able to capture shows how much hope our peers give to people. But it's very hard to track and quantify. There is such an opportunity for storytelling and resource building.</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0" i="0" kern="1200" dirty="0">
                <a:solidFill>
                  <a:schemeClr val="tx1"/>
                </a:solidFill>
                <a:effectLst/>
                <a:latin typeface="+mn-lt"/>
                <a:ea typeface="+mn-ea"/>
                <a:cs typeface="+mn-cs"/>
              </a:rPr>
              <a:t>Our outcomes star data is becoming more and more valuable as our data set grows and we learn how to use it more effectively. The value from the data depends on having a clear understanding of why the outcomes we’re measuring are important in the context of our work. We can then use the data to explain not only what we’ve done, but the difference our work has made for the people we support. Outcomes data has great value as a tool for communicating impact to staff – illustrating the impact of their mahi and supporting continuous improvement. From a funding perspective, outcomes data is becoming more and more important as we are required to evidence the impact of our services to funders.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0" i="0" kern="1200" dirty="0">
                <a:solidFill>
                  <a:schemeClr val="tx1"/>
                </a:solidFill>
                <a:effectLst/>
                <a:latin typeface="+mn-lt"/>
                <a:ea typeface="+mn-ea"/>
                <a:cs typeface="+mn-cs"/>
              </a:rPr>
              <a:t>Our outcomes star data is becoming more and more valuable as our data set grows and we learn how to use it more effectively. The value from the data depends on having a clear understanding of why the outcomes we’re measuring are important in the context of our work. We can then use the data to explain not only what we’ve done, but the difference our work has made for the people we support. Outcomes data has great value as a tool for communicating impact to staff – illustrating the impact of their mahi and supporting continuous improvement. From a funding perspective, outcomes data is becoming more and more important as we are required to evidence the impact of our services to funders.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0" i="0" kern="1200" dirty="0">
                <a:solidFill>
                  <a:schemeClr val="tx1"/>
                </a:solidFill>
                <a:effectLst/>
                <a:latin typeface="+mn-lt"/>
                <a:ea typeface="+mn-ea"/>
                <a:cs typeface="+mn-cs"/>
              </a:rPr>
              <a:t>It is integral. You cannot just measure deficit information and assume that you have made a difference. When working with high levels of complexity, you must be able to provide measurable results that support your clinical thinking regarding the positive impact of your service delivery. You cannot rely on qualitative information alone. When an organisation uses both quantitative and qualitative information, it gives both the organisation and the practitioner a far more complete, credible, and compelling picture of the change that has occurred. Quantitative measures help demonstrate what shifted and to what extent, while qualitative insights help explain why the change occurred and how the service contributed. Together, these datasets strengthen the narrative of impact, validate the clinical decision‑making behind interventions, and provide robust evidence base for continuous improvement and strategic planning. Most importantly, it ensures that the results are replicable.</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b="0"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b="0"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b="0"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b="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kern="1200" dirty="0">
              <a:solidFill>
                <a:schemeClr val="tx1"/>
              </a:solidFill>
              <a:effectLst/>
              <a:latin typeface="+mn-lt"/>
              <a:ea typeface="+mn-ea"/>
              <a:cs typeface="+mn-cs"/>
            </a:endParaRPr>
          </a:p>
          <a:p>
            <a:pPr marL="0" indent="0">
              <a:buFontTx/>
              <a:buNone/>
            </a:pPr>
            <a:endParaRPr lang="en-NZ" b="1" i="0" dirty="0"/>
          </a:p>
        </p:txBody>
      </p:sp>
      <p:sp>
        <p:nvSpPr>
          <p:cNvPr id="4" name="Slide Number Placeholder 3"/>
          <p:cNvSpPr>
            <a:spLocks noGrp="1"/>
          </p:cNvSpPr>
          <p:nvPr>
            <p:ph type="sldNum" sz="quarter" idx="5"/>
          </p:nvPr>
        </p:nvSpPr>
        <p:spPr/>
        <p:txBody>
          <a:bodyPr/>
          <a:lstStyle/>
          <a:p>
            <a:fld id="{689084AB-AB66-6246-A2B3-3B4143B526DB}" type="slidenum">
              <a:rPr lang="en-US" smtClean="0"/>
              <a:t>5</a:t>
            </a:fld>
            <a:endParaRPr lang="en-US"/>
          </a:p>
        </p:txBody>
      </p:sp>
    </p:spTree>
    <p:extLst>
      <p:ext uri="{BB962C8B-B14F-4D97-AF65-F5344CB8AC3E}">
        <p14:creationId xmlns:p14="http://schemas.microsoft.com/office/powerpoint/2010/main" val="38920572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7AADE-628B-E65F-EEF8-69805B692F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AD4C0F-BF1E-E01C-03C0-C5F947E14C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704DD2-7493-3368-DB31-678B2D0743BC}"/>
              </a:ext>
            </a:extLst>
          </p:cNvPr>
          <p:cNvSpPr>
            <a:spLocks noGrp="1"/>
          </p:cNvSpPr>
          <p:nvPr>
            <p:ph type="body" idx="1"/>
          </p:nvPr>
        </p:nvSpPr>
        <p:spPr/>
        <p:txBody>
          <a:bodyPr/>
          <a:lstStyle/>
          <a:p>
            <a:pPr marL="0" indent="0">
              <a:buFontTx/>
              <a:buNone/>
            </a:pPr>
            <a:r>
              <a:rPr lang="en-GB" sz="1200" b="1" i="0" kern="1200" dirty="0">
                <a:solidFill>
                  <a:schemeClr val="tx1"/>
                </a:solidFill>
                <a:effectLst/>
                <a:latin typeface="+mn-lt"/>
                <a:ea typeface="+mn-ea"/>
                <a:cs typeface="+mn-cs"/>
              </a:rPr>
              <a:t>Key points</a:t>
            </a:r>
          </a:p>
          <a:p>
            <a:pPr marL="0" indent="0">
              <a:buFontTx/>
              <a:buNone/>
            </a:pPr>
            <a:endParaRPr lang="en-GB" sz="1200" b="1" i="0" kern="1200" dirty="0">
              <a:solidFill>
                <a:schemeClr val="tx1"/>
              </a:solidFill>
              <a:effectLst/>
              <a:latin typeface="+mn-lt"/>
              <a:ea typeface="+mn-ea"/>
              <a:cs typeface="+mn-cs"/>
            </a:endParaRPr>
          </a:p>
          <a:p>
            <a:pPr marL="0" indent="0">
              <a:buFontTx/>
              <a:buNone/>
            </a:pPr>
            <a:r>
              <a:rPr lang="en-GB" sz="1200" b="1" i="0" kern="1200" dirty="0">
                <a:solidFill>
                  <a:schemeClr val="tx1"/>
                </a:solidFill>
                <a:effectLst/>
                <a:latin typeface="+mn-lt"/>
                <a:ea typeface="+mn-ea"/>
                <a:cs typeface="+mn-cs"/>
              </a:rPr>
              <a:t>There are some differences in where NGOs are at in terms of their outcomes data journey</a:t>
            </a:r>
          </a:p>
          <a:p>
            <a:pPr marL="0" indent="0">
              <a:buFontTx/>
              <a:buNone/>
            </a:pPr>
            <a:endParaRPr lang="en-GB" sz="1200" b="0" i="0" kern="1200" dirty="0">
              <a:solidFill>
                <a:schemeClr val="tx1"/>
              </a:solidFill>
              <a:effectLst/>
              <a:latin typeface="+mn-lt"/>
              <a:ea typeface="+mn-ea"/>
              <a:cs typeface="+mn-cs"/>
            </a:endParaRPr>
          </a:p>
          <a:p>
            <a:pPr marL="0" indent="0">
              <a:buFontTx/>
              <a:buNone/>
            </a:pPr>
            <a:r>
              <a:rPr lang="en-GB" sz="1200" b="1" i="0" kern="1200" dirty="0">
                <a:solidFill>
                  <a:schemeClr val="tx1"/>
                </a:solidFill>
                <a:effectLst/>
                <a:latin typeface="+mn-lt"/>
                <a:ea typeface="+mn-ea"/>
                <a:cs typeface="+mn-cs"/>
              </a:rPr>
              <a:t>Looked at range of approaches to outcome data collection </a:t>
            </a:r>
          </a:p>
          <a:p>
            <a:pPr marL="0" indent="0">
              <a:buFontTx/>
              <a:buNone/>
            </a:pPr>
            <a:r>
              <a:rPr lang="en-GB" sz="1200" b="0" i="0" kern="1200" dirty="0">
                <a:solidFill>
                  <a:schemeClr val="tx1"/>
                </a:solidFill>
                <a:effectLst/>
                <a:latin typeface="+mn-lt"/>
                <a:ea typeface="+mn-ea"/>
                <a:cs typeface="+mn-cs"/>
              </a:rPr>
              <a:t>(“Do you collect any outcome data in your organisation? This can be from any source such as an outcome tool, conversations and stories, or key indicators”)</a:t>
            </a:r>
          </a:p>
          <a:p>
            <a:pPr marL="171450" indent="-171450">
              <a:buFontTx/>
              <a:buChar char="-"/>
            </a:pPr>
            <a:r>
              <a:rPr lang="en-GB" sz="1200" b="0" i="0" kern="1200" dirty="0">
                <a:solidFill>
                  <a:schemeClr val="tx1"/>
                </a:solidFill>
                <a:effectLst/>
                <a:latin typeface="+mn-lt"/>
                <a:ea typeface="+mn-ea"/>
                <a:cs typeface="+mn-cs"/>
              </a:rPr>
              <a:t>high level of outcome data collection across all approaches</a:t>
            </a:r>
          </a:p>
          <a:p>
            <a:pPr marL="171450" indent="-171450">
              <a:buFontTx/>
              <a:buChar char="-"/>
            </a:pPr>
            <a:r>
              <a:rPr lang="en-GB" sz="1200" b="0" i="0" kern="1200" dirty="0">
                <a:solidFill>
                  <a:schemeClr val="tx1"/>
                </a:solidFill>
                <a:effectLst/>
                <a:latin typeface="+mn-lt"/>
                <a:ea typeface="+mn-ea"/>
                <a:cs typeface="+mn-cs"/>
              </a:rPr>
              <a:t>Services at different stages of implementing outcomes</a:t>
            </a:r>
          </a:p>
          <a:p>
            <a:pPr marL="171450" indent="-171450">
              <a:buFontTx/>
              <a:buChar char="-"/>
            </a:pPr>
            <a:r>
              <a:rPr lang="en-GB" sz="1200" b="0" i="0" kern="1200" dirty="0">
                <a:solidFill>
                  <a:schemeClr val="tx1"/>
                </a:solidFill>
                <a:effectLst/>
                <a:latin typeface="+mn-lt"/>
                <a:ea typeface="+mn-ea"/>
                <a:cs typeface="+mn-cs"/>
              </a:rPr>
              <a:t>Of those answering question around frequency of use:</a:t>
            </a:r>
          </a:p>
          <a:p>
            <a:pPr marL="628650" lvl="1" indent="-171450">
              <a:buFontTx/>
              <a:buChar char="-"/>
            </a:pPr>
            <a:r>
              <a:rPr lang="en-GB" sz="1200" b="0" i="0" kern="1200" dirty="0">
                <a:solidFill>
                  <a:schemeClr val="tx1"/>
                </a:solidFill>
                <a:effectLst/>
                <a:latin typeface="+mn-lt"/>
                <a:ea typeface="+mn-ea"/>
                <a:cs typeface="+mn-cs"/>
              </a:rPr>
              <a:t>85-86% collected outcomes frequently or all the time</a:t>
            </a:r>
          </a:p>
          <a:p>
            <a:pPr marL="628650" lvl="1" indent="-171450">
              <a:buFontTx/>
              <a:buChar char="-"/>
            </a:pPr>
            <a:r>
              <a:rPr lang="en-GB" sz="1200" b="0" i="0" kern="1200" dirty="0">
                <a:solidFill>
                  <a:schemeClr val="tx1"/>
                </a:solidFill>
                <a:effectLst/>
                <a:latin typeface="+mn-lt"/>
                <a:ea typeface="+mn-ea"/>
                <a:cs typeface="+mn-cs"/>
              </a:rPr>
              <a:t>Similar across organisation sizes, mental health services</a:t>
            </a:r>
          </a:p>
          <a:p>
            <a:pPr marL="628650" lvl="1" indent="-171450">
              <a:buFontTx/>
              <a:buChar char="-"/>
            </a:pPr>
            <a:r>
              <a:rPr lang="en-GB" sz="1200" b="0" i="0" kern="1200" dirty="0">
                <a:solidFill>
                  <a:schemeClr val="tx1"/>
                </a:solidFill>
                <a:effectLst/>
                <a:latin typeface="+mn-lt"/>
                <a:ea typeface="+mn-ea"/>
                <a:cs typeface="+mn-cs"/>
              </a:rPr>
              <a:t>Addiction services most likely to collect outcomes data frequently (95%)</a:t>
            </a:r>
          </a:p>
          <a:p>
            <a:pPr marL="171450" indent="-171450">
              <a:buFontTx/>
              <a:buChar cha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1" kern="1200" dirty="0">
                <a:solidFill>
                  <a:schemeClr val="tx1"/>
                </a:solidFill>
                <a:effectLst/>
                <a:latin typeface="+mn-lt"/>
                <a:ea typeface="+mn-ea"/>
                <a:cs typeface="+mn-cs"/>
              </a:rPr>
              <a:t>We are in the early stages of proactively looking at our data to capture our story and demonstrate the effectiveness of our work.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1" kern="1200" dirty="0">
              <a:solidFill>
                <a:schemeClr val="tx1"/>
              </a:solidFill>
              <a:effectLst/>
              <a:latin typeface="+mn-lt"/>
              <a:ea typeface="+mn-ea"/>
              <a:cs typeface="+mn-cs"/>
            </a:endParaRPr>
          </a:p>
          <a:p>
            <a:pPr marL="171450" indent="-171450">
              <a:buFontTx/>
              <a:buChar char="-"/>
            </a:pPr>
            <a:endParaRPr lang="en-GB" sz="1200" b="0" i="0" kern="1200" dirty="0">
              <a:solidFill>
                <a:schemeClr val="tx1"/>
              </a:solidFill>
              <a:effectLst/>
              <a:latin typeface="+mn-lt"/>
              <a:ea typeface="+mn-ea"/>
              <a:cs typeface="+mn-cs"/>
            </a:endParaRPr>
          </a:p>
          <a:p>
            <a:pPr marL="0" indent="0">
              <a:buFontTx/>
              <a:buNone/>
            </a:pPr>
            <a:r>
              <a:rPr lang="en-GB" sz="1200" b="1" i="0" kern="1200" dirty="0">
                <a:solidFill>
                  <a:schemeClr val="tx1"/>
                </a:solidFill>
                <a:effectLst/>
                <a:latin typeface="+mn-lt"/>
                <a:ea typeface="+mn-ea"/>
                <a:cs typeface="+mn-cs"/>
              </a:rPr>
              <a:t>Qualitative story telling / narrative approaches were common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 Especially among mainstream, mental health and smaller </a:t>
            </a:r>
            <a:r>
              <a:rPr lang="en-US" b="0" dirty="0" err="1"/>
              <a:t>organisations</a:t>
            </a:r>
            <a:r>
              <a:rPr lang="en-US" b="0" dirty="0"/>
              <a:t> (if they weren’t using a validated tool)</a:t>
            </a:r>
            <a:endParaRPr lang="en-US" b="0" dirty="0">
              <a:ea typeface="Calibri"/>
              <a:cs typeface="Calibri"/>
            </a:endParaRPr>
          </a:p>
          <a:p>
            <a:pPr marL="0" indent="0">
              <a:buFontTx/>
              <a:buNone/>
            </a:pPr>
            <a:endParaRPr lang="en-GB"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u="none" strike="noStrike" dirty="0">
                <a:solidFill>
                  <a:schemeClr val="bg1">
                    <a:lumMod val="50000"/>
                  </a:schemeClr>
                </a:solidFill>
                <a:effectLst/>
              </a:rPr>
              <a:t>Narratives are an important tool for measuring outcomes in our PMR reporting.  They represent a holistic view of our </a:t>
            </a:r>
            <a:r>
              <a:rPr lang="en-US" sz="1200" i="1" u="none" strike="noStrike" dirty="0" err="1">
                <a:solidFill>
                  <a:schemeClr val="bg1">
                    <a:lumMod val="50000"/>
                  </a:schemeClr>
                </a:solidFill>
                <a:effectLst/>
              </a:rPr>
              <a:t>tangata</a:t>
            </a:r>
            <a:r>
              <a:rPr lang="en-US" sz="1200" i="1" u="none" strike="noStrike" dirty="0">
                <a:solidFill>
                  <a:schemeClr val="bg1">
                    <a:lumMod val="50000"/>
                  </a:schemeClr>
                </a:solidFill>
                <a:effectLst/>
              </a:rPr>
              <a:t> </a:t>
            </a:r>
            <a:r>
              <a:rPr lang="en-US" sz="1200" i="1" u="none" strike="noStrike" dirty="0" err="1">
                <a:solidFill>
                  <a:schemeClr val="bg1">
                    <a:lumMod val="50000"/>
                  </a:schemeClr>
                </a:solidFill>
                <a:effectLst/>
              </a:rPr>
              <a:t>whaiora's</a:t>
            </a:r>
            <a:r>
              <a:rPr lang="en-US" sz="1200" i="1" u="none" strike="noStrike" dirty="0">
                <a:solidFill>
                  <a:schemeClr val="bg1">
                    <a:lumMod val="50000"/>
                  </a:schemeClr>
                </a:solidFill>
                <a:effectLst/>
              </a:rPr>
              <a:t> progress along their recovery journeys.”</a:t>
            </a:r>
          </a:p>
          <a:p>
            <a:pPr marL="0" indent="0">
              <a:buFontTx/>
              <a:buNone/>
            </a:pPr>
            <a:endParaRPr lang="en-GB" sz="1200" b="1" i="0" kern="1200" dirty="0">
              <a:solidFill>
                <a:schemeClr val="tx1"/>
              </a:solidFill>
              <a:effectLst/>
              <a:latin typeface="+mn-lt"/>
              <a:ea typeface="+mn-ea"/>
              <a:cs typeface="+mn-cs"/>
            </a:endParaRPr>
          </a:p>
          <a:p>
            <a:pPr marL="0" indent="0">
              <a:buFontTx/>
              <a:buNone/>
            </a:pPr>
            <a:r>
              <a:rPr lang="en-GB" sz="1200" b="1" i="0" kern="1200" dirty="0">
                <a:solidFill>
                  <a:schemeClr val="tx1"/>
                </a:solidFill>
                <a:effectLst/>
                <a:latin typeface="+mn-lt"/>
                <a:ea typeface="+mn-ea"/>
                <a:cs typeface="+mn-cs"/>
              </a:rPr>
              <a:t>Kaupapa Māori services most likely to use Indigenous or cultural outcome tools or approaches</a:t>
            </a:r>
          </a:p>
          <a:p>
            <a:pPr marL="0" indent="0">
              <a:buFontTx/>
              <a:buNone/>
            </a:pPr>
            <a:endParaRPr lang="en-GB" sz="1200" b="1" i="0" kern="1200" dirty="0">
              <a:solidFill>
                <a:schemeClr val="tx1"/>
              </a:solidFill>
              <a:effectLst/>
              <a:latin typeface="+mn-lt"/>
              <a:ea typeface="+mn-ea"/>
              <a:cs typeface="+mn-cs"/>
            </a:endParaRPr>
          </a:p>
          <a:p>
            <a:pPr marL="0" indent="0">
              <a:buFontTx/>
              <a:buNone/>
            </a:pPr>
            <a:r>
              <a:rPr lang="en-GB" sz="1200" b="1" i="0" kern="1200" dirty="0">
                <a:solidFill>
                  <a:schemeClr val="tx1"/>
                </a:solidFill>
                <a:effectLst/>
                <a:latin typeface="+mn-lt"/>
                <a:ea typeface="+mn-ea"/>
                <a:cs typeface="+mn-cs"/>
              </a:rPr>
              <a:t>Specific key indicators</a:t>
            </a:r>
          </a:p>
          <a:p>
            <a:pPr marL="171450" indent="-171450">
              <a:buFontTx/>
              <a:buChar char="-"/>
            </a:pPr>
            <a:r>
              <a:rPr lang="en-GB" sz="1200" b="0" i="0" kern="1200" dirty="0">
                <a:solidFill>
                  <a:schemeClr val="tx1"/>
                </a:solidFill>
                <a:effectLst/>
                <a:latin typeface="+mn-lt"/>
                <a:ea typeface="+mn-ea"/>
                <a:cs typeface="+mn-cs"/>
              </a:rPr>
              <a:t>Indicated by nearly half of Kaupapa Māori services, and ¼ of non-Kaupapa Māori</a:t>
            </a:r>
          </a:p>
          <a:p>
            <a:pPr marL="171450" indent="-171450">
              <a:buFontTx/>
              <a:buChar char="-"/>
            </a:pPr>
            <a:endParaRPr lang="en-GB" sz="1200" b="0" i="0" kern="1200" dirty="0">
              <a:solidFill>
                <a:schemeClr val="tx1"/>
              </a:solidFill>
              <a:effectLst/>
              <a:latin typeface="+mn-lt"/>
              <a:ea typeface="+mn-ea"/>
              <a:cs typeface="+mn-cs"/>
            </a:endParaRPr>
          </a:p>
          <a:p>
            <a:pPr marL="0" indent="0">
              <a:buFontTx/>
              <a:buNone/>
            </a:pPr>
            <a:r>
              <a:rPr lang="en-GB" sz="1200" b="1" i="0" kern="1200" dirty="0">
                <a:solidFill>
                  <a:schemeClr val="tx1"/>
                </a:solidFill>
                <a:effectLst/>
                <a:latin typeface="+mn-lt"/>
                <a:ea typeface="+mn-ea"/>
                <a:cs typeface="+mn-cs"/>
              </a:rPr>
              <a:t>Outcome tools</a:t>
            </a:r>
          </a:p>
          <a:p>
            <a:pPr marL="0" indent="0">
              <a:buFontTx/>
              <a:buNone/>
            </a:pPr>
            <a:r>
              <a:rPr lang="en-GB" sz="1200" b="0" i="0" kern="1200" dirty="0">
                <a:solidFill>
                  <a:schemeClr val="tx1"/>
                </a:solidFill>
                <a:effectLst/>
                <a:latin typeface="+mn-lt"/>
                <a:ea typeface="+mn-ea"/>
                <a:cs typeface="+mn-cs"/>
              </a:rPr>
              <a:t>(“Do you use any outcome tools in your organisation? This includes validated and structured tools </a:t>
            </a:r>
            <a:r>
              <a:rPr lang="en-GB" sz="1200" b="0" i="0" kern="1200" dirty="0" err="1">
                <a:solidFill>
                  <a:schemeClr val="tx1"/>
                </a:solidFill>
                <a:effectLst/>
                <a:latin typeface="+mn-lt"/>
                <a:ea typeface="+mn-ea"/>
                <a:cs typeface="+mn-cs"/>
              </a:rPr>
              <a:t>eg</a:t>
            </a:r>
            <a:r>
              <a:rPr lang="en-GB" sz="1200" b="0" i="0" kern="1200" dirty="0">
                <a:solidFill>
                  <a:schemeClr val="tx1"/>
                </a:solidFill>
                <a:effectLst/>
                <a:latin typeface="+mn-lt"/>
                <a:ea typeface="+mn-ea"/>
                <a:cs typeface="+mn-cs"/>
              </a:rPr>
              <a:t> Hua Oranga, WHOQOL-BREF, ADOM, or those developed by your organisation)</a:t>
            </a:r>
          </a:p>
          <a:p>
            <a:pPr marL="171450" indent="-171450">
              <a:buFontTx/>
              <a:buChar char="-"/>
            </a:pPr>
            <a:r>
              <a:rPr lang="en-GB" sz="1200" b="0" i="0" kern="1200" dirty="0">
                <a:solidFill>
                  <a:schemeClr val="tx1"/>
                </a:solidFill>
                <a:effectLst/>
                <a:latin typeface="+mn-lt"/>
                <a:ea typeface="+mn-ea"/>
                <a:cs typeface="+mn-cs"/>
              </a:rPr>
              <a:t>High level of use</a:t>
            </a:r>
          </a:p>
          <a:p>
            <a:pPr marL="171450" indent="-171450">
              <a:buFontTx/>
              <a:buChar char="-"/>
            </a:pPr>
            <a:r>
              <a:rPr lang="en-GB" sz="1200" b="0" i="0" kern="1200" dirty="0">
                <a:solidFill>
                  <a:schemeClr val="tx1"/>
                </a:solidFill>
                <a:effectLst/>
                <a:latin typeface="+mn-lt"/>
                <a:ea typeface="+mn-ea"/>
                <a:cs typeface="+mn-cs"/>
              </a:rPr>
              <a:t>Some of those were developed by NGOs themselves</a:t>
            </a:r>
          </a:p>
          <a:p>
            <a:pPr marL="0" indent="0">
              <a:buFontTx/>
              <a:buNone/>
            </a:pPr>
            <a:endParaRPr lang="en-GB" sz="1200" b="1" i="0" kern="1200" dirty="0">
              <a:solidFill>
                <a:schemeClr val="tx1"/>
              </a:solidFill>
              <a:effectLst/>
              <a:latin typeface="+mn-lt"/>
              <a:ea typeface="+mn-ea"/>
              <a:cs typeface="+mn-cs"/>
            </a:endParaRPr>
          </a:p>
          <a:p>
            <a:pPr marL="0" indent="0">
              <a:buFontTx/>
              <a:buNone/>
            </a:pPr>
            <a:r>
              <a:rPr lang="en-US" b="1" dirty="0" err="1"/>
              <a:t>Standardised</a:t>
            </a:r>
            <a:r>
              <a:rPr lang="en-US" b="1" dirty="0"/>
              <a:t> outcome measurement</a:t>
            </a:r>
          </a:p>
          <a:p>
            <a:pPr marL="0" indent="0">
              <a:buFontTx/>
              <a:buNone/>
            </a:pPr>
            <a:r>
              <a:rPr lang="en-US" b="0" dirty="0"/>
              <a:t>(“Do you use any of the following outcome tools in your organization? </a:t>
            </a:r>
            <a:r>
              <a:rPr lang="en-US" b="0" dirty="0" err="1"/>
              <a:t>HoNOS</a:t>
            </a:r>
            <a:r>
              <a:rPr lang="en-US" b="0" dirty="0"/>
              <a:t>/CA, PEDs, Parent-infant relationship global…, SDQ, SACs, ADOM, Brief assessment of recovery…, Short alcohol withdrawal scale, Duke health profile, Hua Oranga, GAD7, K10, Outcome rating scale ORS, PHQ-9, Recovery star/outcome star, WHOQOL-BREF, Other)</a:t>
            </a:r>
          </a:p>
          <a:p>
            <a:pPr marL="0" indent="0">
              <a:buFontTx/>
              <a:buNone/>
            </a:pPr>
            <a:endParaRPr lang="en-US" b="1" dirty="0"/>
          </a:p>
          <a:p>
            <a:pPr marL="171450" indent="-171450">
              <a:buFontTx/>
              <a:buChar char="-"/>
            </a:pPr>
            <a:r>
              <a:rPr lang="en-US" b="0" dirty="0"/>
              <a:t>Medium to large orgs were more likely to use the tools we asked about</a:t>
            </a:r>
          </a:p>
          <a:p>
            <a:endParaRPr lang="en-NZ" dirty="0"/>
          </a:p>
          <a:p>
            <a:endParaRPr lang="en-NZ" dirty="0"/>
          </a:p>
          <a:p>
            <a:endParaRPr lang="en-NZ" dirty="0"/>
          </a:p>
        </p:txBody>
      </p:sp>
      <p:sp>
        <p:nvSpPr>
          <p:cNvPr id="4" name="Slide Number Placeholder 3">
            <a:extLst>
              <a:ext uri="{FF2B5EF4-FFF2-40B4-BE49-F238E27FC236}">
                <a16:creationId xmlns:a16="http://schemas.microsoft.com/office/drawing/2014/main" id="{95B7A781-1B0D-C42C-113F-598C6D5B9411}"/>
              </a:ext>
            </a:extLst>
          </p:cNvPr>
          <p:cNvSpPr>
            <a:spLocks noGrp="1"/>
          </p:cNvSpPr>
          <p:nvPr>
            <p:ph type="sldNum" sz="quarter" idx="5"/>
          </p:nvPr>
        </p:nvSpPr>
        <p:spPr/>
        <p:txBody>
          <a:bodyPr/>
          <a:lstStyle/>
          <a:p>
            <a:fld id="{689084AB-AB66-6246-A2B3-3B4143B526DB}" type="slidenum">
              <a:rPr lang="en-US" smtClean="0"/>
              <a:t>6</a:t>
            </a:fld>
            <a:endParaRPr lang="en-US"/>
          </a:p>
        </p:txBody>
      </p:sp>
    </p:spTree>
    <p:extLst>
      <p:ext uri="{BB962C8B-B14F-4D97-AF65-F5344CB8AC3E}">
        <p14:creationId xmlns:p14="http://schemas.microsoft.com/office/powerpoint/2010/main" val="40521873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a:t>Key point</a:t>
            </a:r>
          </a:p>
          <a:p>
            <a:pPr marL="0" indent="0">
              <a:lnSpc>
                <a:spcPct val="120000"/>
              </a:lnSpc>
              <a:buNone/>
            </a:pPr>
            <a:endParaRPr lang="en-US"/>
          </a:p>
          <a:p>
            <a:pPr marL="0" indent="0">
              <a:lnSpc>
                <a:spcPct val="120000"/>
              </a:lnSpc>
              <a:buNone/>
            </a:pPr>
            <a:r>
              <a:rPr lang="en-US" b="1"/>
              <a:t>We asked about a range of outcome domains and their importance to </a:t>
            </a:r>
            <a:r>
              <a:rPr lang="en-US" b="1" err="1"/>
              <a:t>organisations</a:t>
            </a:r>
            <a:r>
              <a:rPr lang="en-US" b="1"/>
              <a:t>. </a:t>
            </a:r>
          </a:p>
          <a:p>
            <a:pPr marL="0" indent="0">
              <a:lnSpc>
                <a:spcPct val="120000"/>
              </a:lnSpc>
              <a:buNone/>
            </a:pPr>
            <a:r>
              <a:rPr lang="en-US" b="0"/>
              <a:t>“Please rate each outcome domain in terms of importance to your </a:t>
            </a:r>
            <a:r>
              <a:rPr lang="en-US" b="0" err="1"/>
              <a:t>organisation</a:t>
            </a:r>
            <a:r>
              <a:rPr lang="en-US" b="0"/>
              <a:t>” (not at all to high)</a:t>
            </a:r>
          </a:p>
          <a:p>
            <a:pPr marL="0" indent="0">
              <a:lnSpc>
                <a:spcPct val="120000"/>
              </a:lnSpc>
              <a:buNone/>
            </a:pPr>
            <a:endParaRPr lang="en-US" b="1"/>
          </a:p>
          <a:p>
            <a:pPr marL="0" indent="0">
              <a:lnSpc>
                <a:spcPct val="120000"/>
              </a:lnSpc>
              <a:buNone/>
            </a:pPr>
            <a:r>
              <a:rPr lang="en-US" b="1"/>
              <a:t>Range of domains were identified as important (</a:t>
            </a:r>
            <a:r>
              <a:rPr lang="en-US" b="0"/>
              <a:t>including others in addition to this slide)</a:t>
            </a:r>
            <a:endParaRPr lang="en-US" b="1"/>
          </a:p>
          <a:p>
            <a:pPr marL="0" indent="0">
              <a:lnSpc>
                <a:spcPct val="120000"/>
              </a:lnSpc>
              <a:buNone/>
            </a:pPr>
            <a:endParaRPr lang="en-US"/>
          </a:p>
          <a:p>
            <a:pPr marL="0" indent="0">
              <a:lnSpc>
                <a:spcPct val="120000"/>
              </a:lnSpc>
              <a:buNone/>
            </a:pPr>
            <a:r>
              <a:rPr lang="en-US" b="1"/>
              <a:t>Graph shows top 3 ranked by high importance (some had multiple domains rated 1,2, or 3)</a:t>
            </a:r>
          </a:p>
          <a:p>
            <a:pPr marL="0" indent="0">
              <a:lnSpc>
                <a:spcPct val="120000"/>
              </a:lnSpc>
              <a:buNone/>
            </a:pPr>
            <a:endParaRPr lang="en-US"/>
          </a:p>
          <a:p>
            <a:pPr marL="0" indent="0">
              <a:lnSpc>
                <a:spcPct val="120000"/>
              </a:lnSpc>
              <a:buNone/>
            </a:pPr>
            <a:r>
              <a:rPr lang="en-US"/>
              <a:t>For Kaupapa Māori </a:t>
            </a:r>
            <a:r>
              <a:rPr lang="en-US" err="1"/>
              <a:t>organisations</a:t>
            </a:r>
            <a:endParaRPr lang="en-US"/>
          </a:p>
          <a:p>
            <a:pPr marL="171450" indent="-171450">
              <a:lnSpc>
                <a:spcPct val="120000"/>
              </a:lnSpc>
              <a:buFontTx/>
              <a:buChar char="-"/>
            </a:pPr>
            <a:r>
              <a:rPr lang="en-US"/>
              <a:t>All said, Wellbeing and cultural identity and connection were most important domains (100%)</a:t>
            </a:r>
          </a:p>
          <a:p>
            <a:pPr marL="171450" indent="-171450">
              <a:lnSpc>
                <a:spcPct val="120000"/>
              </a:lnSpc>
              <a:buFontTx/>
              <a:buChar char="-"/>
            </a:pPr>
            <a:r>
              <a:rPr lang="en-US"/>
              <a:t>Quality of life, recovery, symptoms, functioning and impairment, risk and safety were equally rated second (95%)</a:t>
            </a:r>
          </a:p>
          <a:p>
            <a:pPr marL="171450" indent="-171450">
              <a:lnSpc>
                <a:spcPct val="120000"/>
              </a:lnSpc>
              <a:buFontTx/>
              <a:buChar char="-"/>
            </a:pPr>
            <a:endParaRPr lang="en-US"/>
          </a:p>
          <a:p>
            <a:pPr marL="171450" indent="-171450">
              <a:lnSpc>
                <a:spcPct val="120000"/>
              </a:lnSpc>
              <a:buFontTx/>
              <a:buChar char="-"/>
            </a:pPr>
            <a:r>
              <a:rPr lang="en-US"/>
              <a:t>What is not shown is some of the other domains NGOs said were important. </a:t>
            </a:r>
          </a:p>
          <a:p>
            <a:pPr marL="171450" indent="-171450">
              <a:lnSpc>
                <a:spcPct val="120000"/>
              </a:lnSpc>
              <a:buFontTx/>
              <a:buChar char="-"/>
            </a:pPr>
            <a:r>
              <a:rPr lang="en-US"/>
              <a:t>For KPM services, other domains included </a:t>
            </a:r>
            <a:r>
              <a:rPr lang="en-US" b="1"/>
              <a:t>family relationships</a:t>
            </a:r>
            <a:r>
              <a:rPr lang="en-US"/>
              <a:t>, </a:t>
            </a:r>
            <a:r>
              <a:rPr lang="en-US" b="1"/>
              <a:t>spiritual wellbeing</a:t>
            </a:r>
            <a:r>
              <a:rPr lang="en-US"/>
              <a:t>, violence, agency and citizenship, gambling harm, </a:t>
            </a:r>
            <a:r>
              <a:rPr lang="en-US" b="1"/>
              <a:t>transitions </a:t>
            </a:r>
            <a:r>
              <a:rPr lang="en-US" b="0"/>
              <a:t>are w</a:t>
            </a:r>
            <a:r>
              <a:rPr lang="en-US"/>
              <a:t>ell supported (</a:t>
            </a:r>
            <a:r>
              <a:rPr lang="en-US" err="1"/>
              <a:t>eg</a:t>
            </a:r>
            <a:r>
              <a:rPr lang="en-US"/>
              <a:t> from prison to community, Oranga Tamariki), </a:t>
            </a:r>
            <a:r>
              <a:rPr lang="en-US" b="1"/>
              <a:t>school/education</a:t>
            </a:r>
            <a:r>
              <a:rPr lang="en-US"/>
              <a:t>/attendance, </a:t>
            </a:r>
            <a:r>
              <a:rPr lang="en-US" b="1"/>
              <a:t>kaumatua/kuia </a:t>
            </a:r>
            <a:r>
              <a:rPr lang="en-US"/>
              <a:t>are well support </a:t>
            </a:r>
            <a:r>
              <a:rPr lang="en-US" err="1"/>
              <a:t>eg</a:t>
            </a:r>
            <a:r>
              <a:rPr lang="en-US"/>
              <a:t> with dementia/elder abuse</a:t>
            </a:r>
          </a:p>
          <a:p>
            <a:pPr marL="171450" indent="-171450">
              <a:lnSpc>
                <a:spcPct val="120000"/>
              </a:lnSpc>
              <a:buFontTx/>
              <a:buChar char="-"/>
            </a:pPr>
            <a:endParaRPr lang="en-US"/>
          </a:p>
          <a:p>
            <a:pPr marL="0" indent="0">
              <a:lnSpc>
                <a:spcPct val="120000"/>
              </a:lnSpc>
              <a:buFontTx/>
              <a:buNone/>
            </a:pPr>
            <a:r>
              <a:rPr lang="en-US"/>
              <a:t>For Non-Kaupapa Māori services – rankings were…</a:t>
            </a:r>
          </a:p>
          <a:p>
            <a:pPr marL="171450" indent="-171450">
              <a:lnSpc>
                <a:spcPct val="120000"/>
              </a:lnSpc>
              <a:buFontTx/>
              <a:buChar char="-"/>
            </a:pPr>
            <a:r>
              <a:rPr lang="en-US"/>
              <a:t>Wellbeing (96%)</a:t>
            </a:r>
          </a:p>
          <a:p>
            <a:pPr marL="171450" indent="-171450">
              <a:lnSpc>
                <a:spcPct val="120000"/>
              </a:lnSpc>
              <a:buFontTx/>
              <a:buChar char="-"/>
            </a:pPr>
            <a:r>
              <a:rPr lang="en-US"/>
              <a:t>Quality of life (93%)</a:t>
            </a:r>
          </a:p>
          <a:p>
            <a:pPr marL="171450" indent="-171450">
              <a:lnSpc>
                <a:spcPct val="120000"/>
              </a:lnSpc>
              <a:buFontTx/>
              <a:buChar char="-"/>
            </a:pPr>
            <a:r>
              <a:rPr lang="en-US"/>
              <a:t>Recovery, health, hope, purpose or growth (87%)</a:t>
            </a:r>
          </a:p>
          <a:p>
            <a:pPr marL="171450" indent="-171450">
              <a:lnSpc>
                <a:spcPct val="120000"/>
              </a:lnSpc>
              <a:buFontTx/>
              <a:buChar char="-"/>
            </a:pPr>
            <a:r>
              <a:rPr lang="en-US"/>
              <a:t>Cultural identity and connection (78%) </a:t>
            </a:r>
          </a:p>
          <a:p>
            <a:pPr marL="171450" indent="-171450">
              <a:lnSpc>
                <a:spcPct val="120000"/>
              </a:lnSpc>
              <a:buFontTx/>
              <a:buChar char="-"/>
            </a:pPr>
            <a:r>
              <a:rPr lang="en-US"/>
              <a:t>Some other domains </a:t>
            </a:r>
            <a:r>
              <a:rPr lang="en-US" b="1"/>
              <a:t>relationships, whānau involvement and wellbeing, community, self efficacy and determination, stigma and discrimination, housing/education/economic stability</a:t>
            </a:r>
          </a:p>
          <a:p>
            <a:pPr marL="171450" indent="-171450">
              <a:lnSpc>
                <a:spcPct val="120000"/>
              </a:lnSpc>
              <a:buFontTx/>
              <a:buChar char="-"/>
            </a:pPr>
            <a:endParaRPr lang="en-US"/>
          </a:p>
          <a:p>
            <a:pPr marL="0" indent="0">
              <a:lnSpc>
                <a:spcPct val="120000"/>
              </a:lnSpc>
              <a:buNone/>
            </a:pPr>
            <a:r>
              <a:rPr lang="en-US" b="1"/>
              <a:t>High level of overlap around key domains when looked at from different perspectives</a:t>
            </a:r>
          </a:p>
          <a:p>
            <a:pPr marL="171450" indent="-171450">
              <a:lnSpc>
                <a:spcPct val="120000"/>
              </a:lnSpc>
              <a:buFontTx/>
              <a:buChar char="-"/>
            </a:pPr>
            <a:r>
              <a:rPr lang="en-US"/>
              <a:t>Including </a:t>
            </a:r>
            <a:r>
              <a:rPr lang="en-US" err="1"/>
              <a:t>organisational</a:t>
            </a:r>
            <a:r>
              <a:rPr lang="en-US"/>
              <a:t> size +/- 50 FTE</a:t>
            </a:r>
          </a:p>
          <a:p>
            <a:pPr marL="171450" indent="-171450">
              <a:lnSpc>
                <a:spcPct val="120000"/>
              </a:lnSpc>
              <a:buFontTx/>
              <a:buChar char="-"/>
            </a:pPr>
            <a:endParaRPr lang="en-US"/>
          </a:p>
          <a:p>
            <a:pPr marL="171450" indent="-171450">
              <a:lnSpc>
                <a:spcPct val="120000"/>
              </a:lnSpc>
              <a:buFontTx/>
              <a:buChar char="-"/>
            </a:pPr>
            <a:endParaRPr lang="en-US" b="0"/>
          </a:p>
          <a:p>
            <a:pPr marL="171450" indent="-171450">
              <a:lnSpc>
                <a:spcPct val="120000"/>
              </a:lnSpc>
              <a:buFontTx/>
              <a:buChar char="-"/>
            </a:pPr>
            <a:endParaRPr lang="en-US" b="1"/>
          </a:p>
          <a:p>
            <a:endParaRPr lang="en-NZ"/>
          </a:p>
          <a:p>
            <a:endParaRPr lang="en-NZ"/>
          </a:p>
        </p:txBody>
      </p:sp>
      <p:sp>
        <p:nvSpPr>
          <p:cNvPr id="4" name="Slide Number Placeholder 3"/>
          <p:cNvSpPr>
            <a:spLocks noGrp="1"/>
          </p:cNvSpPr>
          <p:nvPr>
            <p:ph type="sldNum" sz="quarter" idx="5"/>
          </p:nvPr>
        </p:nvSpPr>
        <p:spPr/>
        <p:txBody>
          <a:bodyPr/>
          <a:lstStyle/>
          <a:p>
            <a:fld id="{689084AB-AB66-6246-A2B3-3B4143B526DB}" type="slidenum">
              <a:rPr lang="en-US" smtClean="0"/>
              <a:t>7</a:t>
            </a:fld>
            <a:endParaRPr lang="en-US"/>
          </a:p>
        </p:txBody>
      </p:sp>
    </p:spTree>
    <p:extLst>
      <p:ext uri="{BB962C8B-B14F-4D97-AF65-F5344CB8AC3E}">
        <p14:creationId xmlns:p14="http://schemas.microsoft.com/office/powerpoint/2010/main" val="3666960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6FF57-8BBA-2AD5-8E65-66C09207EE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B61491-BDF1-0DE2-7451-7C830B150E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51A6E4-1B68-D84C-BC7E-8A5A9AFB198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Key points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This graph looks at: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1" dirty="0"/>
              <a:t>Use of specific standardized tools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1" dirty="0"/>
              <a:t>The ranking of how commonly tools are used</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1" dirty="0"/>
              <a:t>Those who answered this set of questions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dirty="0"/>
              <a:t>12/19 (63%) Kaupapa Māori services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dirty="0"/>
              <a:t>25/57 (61%) Non-Kaupapa Māori services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Level of use varied across service types but overall there were some commonalities in the tools we asked about.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b="0" dirty="0"/>
          </a:p>
          <a:p>
            <a:pPr marL="0" indent="0">
              <a:buNone/>
            </a:pPr>
            <a:r>
              <a:rPr lang="en-US" b="1" dirty="0"/>
              <a:t>Kaupapa Māori services </a:t>
            </a:r>
            <a:r>
              <a:rPr lang="en-US" b="0" dirty="0"/>
              <a:t>(12/19 (63% responded)</a:t>
            </a:r>
          </a:p>
          <a:p>
            <a:pPr marL="171450" indent="-171450">
              <a:buFontTx/>
              <a:buChar char="-"/>
            </a:pPr>
            <a:r>
              <a:rPr lang="en-US" b="0" dirty="0"/>
              <a:t>Hua Oranga was most commonly used (67%)</a:t>
            </a:r>
          </a:p>
          <a:p>
            <a:pPr marL="171450" indent="-171450">
              <a:buFontTx/>
              <a:buChar char="-"/>
            </a:pPr>
            <a:r>
              <a:rPr lang="en-US" b="0" dirty="0"/>
              <a:t>ADOM (58%)</a:t>
            </a:r>
          </a:p>
          <a:p>
            <a:pPr marL="171450" indent="-171450">
              <a:buFontTx/>
              <a:buChar char="-"/>
            </a:pPr>
            <a:r>
              <a:rPr lang="en-US" b="0" dirty="0"/>
              <a:t>Substances and choices scale (50%)</a:t>
            </a:r>
          </a:p>
          <a:p>
            <a:pPr marL="171450" indent="-171450">
              <a:buFontTx/>
              <a:buChar char="-"/>
            </a:pPr>
            <a:r>
              <a:rPr lang="en-US" b="0" dirty="0"/>
              <a:t>GAD7 (42%)</a:t>
            </a:r>
          </a:p>
          <a:p>
            <a:pPr marL="171450" indent="-171450">
              <a:buFontTx/>
              <a:buChar char="-"/>
            </a:pPr>
            <a:r>
              <a:rPr lang="en-US" b="0" dirty="0"/>
              <a:t>SDQ, </a:t>
            </a:r>
            <a:r>
              <a:rPr lang="en-US" b="0" dirty="0" err="1"/>
              <a:t>HoNOs</a:t>
            </a:r>
            <a:r>
              <a:rPr lang="en-US" b="0" dirty="0"/>
              <a:t>, K10 (33%)</a:t>
            </a:r>
          </a:p>
          <a:p>
            <a:pPr marL="171450" indent="-171450">
              <a:buFontTx/>
              <a:buChar char="-"/>
            </a:pPr>
            <a:endParaRPr lang="en-US" b="0" dirty="0"/>
          </a:p>
          <a:p>
            <a:pPr marL="0" indent="0">
              <a:buFontTx/>
              <a:buNone/>
            </a:pPr>
            <a:r>
              <a:rPr lang="en-NZ" b="1" dirty="0"/>
              <a:t>Kaupapa Māori services who responded to the survey, were </a:t>
            </a:r>
            <a:r>
              <a:rPr lang="en-NZ" b="1"/>
              <a:t>more</a:t>
            </a:r>
            <a:r>
              <a:rPr lang="en-NZ" b="1" dirty="0"/>
              <a:t> likely to use mandatory tools (ADOM/</a:t>
            </a:r>
            <a:r>
              <a:rPr lang="en-NZ" b="1"/>
              <a:t>HoNOS</a:t>
            </a:r>
            <a:r>
              <a:rPr lang="en-NZ" b="1" dirty="0"/>
              <a:t>/CA)</a:t>
            </a:r>
            <a:endParaRPr lang="en-NZ" b="1" dirty="0">
              <a:ea typeface="Calibri"/>
              <a:cs typeface="Calibri"/>
            </a:endParaRPr>
          </a:p>
          <a:p>
            <a:pPr marL="171450" indent="-171450">
              <a:buFontTx/>
              <a:buChar char="-"/>
            </a:pPr>
            <a:endParaRPr lang="en-US" b="0" dirty="0"/>
          </a:p>
          <a:p>
            <a:pPr marL="0" indent="0">
              <a:buFontTx/>
              <a:buNone/>
            </a:pPr>
            <a:r>
              <a:rPr lang="en-US" b="1" dirty="0"/>
              <a:t>Non-Kaupapa Māori (35 answered/57 = 61%)</a:t>
            </a:r>
          </a:p>
          <a:p>
            <a:pPr marL="171450" indent="-171450">
              <a:buFontTx/>
              <a:buChar char="-"/>
            </a:pPr>
            <a:r>
              <a:rPr lang="en-US" b="0" dirty="0"/>
              <a:t>Hua Oranga (49%)</a:t>
            </a:r>
          </a:p>
          <a:p>
            <a:pPr marL="171450" indent="-171450">
              <a:buFontTx/>
              <a:buChar char="-"/>
            </a:pPr>
            <a:r>
              <a:rPr lang="en-US" b="0" dirty="0"/>
              <a:t>ADOM (40%)</a:t>
            </a:r>
          </a:p>
          <a:p>
            <a:pPr marL="171450" indent="-171450">
              <a:buFontTx/>
              <a:buChar char="-"/>
            </a:pPr>
            <a:r>
              <a:rPr lang="en-US" b="0" dirty="0"/>
              <a:t>SACs (29%)</a:t>
            </a:r>
          </a:p>
          <a:p>
            <a:pPr marL="171450" indent="-171450">
              <a:buFontTx/>
              <a:buChar char="-"/>
            </a:pPr>
            <a:r>
              <a:rPr lang="en-US" b="0" dirty="0"/>
              <a:t>Kessler 10 (20%)</a:t>
            </a:r>
          </a:p>
          <a:p>
            <a:pPr marL="171450" indent="-171450">
              <a:buFontTx/>
              <a:buChar char="-"/>
            </a:pPr>
            <a:endParaRPr lang="en-US" b="0" dirty="0"/>
          </a:p>
          <a:p>
            <a:r>
              <a:rPr lang="en-NZ" b="1" dirty="0"/>
              <a:t>Use of other tools was common, </a:t>
            </a:r>
            <a:r>
              <a:rPr lang="en-NZ" b="0" dirty="0"/>
              <a:t>in addition to those specifically asked about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NZ" dirty="0"/>
              <a:t>Range of other tools used, including those developed in-house</a:t>
            </a:r>
          </a:p>
          <a:p>
            <a:pPr marL="171450" indent="-171450">
              <a:buFontTx/>
              <a:buChar char="-"/>
            </a:pPr>
            <a:r>
              <a:rPr lang="en-NZ" b="0" i="0" dirty="0"/>
              <a:t>Addiction only, non-</a:t>
            </a:r>
            <a:r>
              <a:rPr lang="en-NZ" b="0" i="0"/>
              <a:t>kaupapa</a:t>
            </a:r>
            <a:r>
              <a:rPr lang="en-NZ" b="0" i="0" dirty="0"/>
              <a:t> Māori, and all org types and age groups had high levels of other tool use </a:t>
            </a:r>
            <a:r>
              <a:rPr lang="en-NZ" b="0" i="0" dirty="0">
                <a:highlight>
                  <a:srgbClr val="FFFF00"/>
                </a:highlight>
              </a:rPr>
              <a:t>(</a:t>
            </a:r>
            <a:r>
              <a:rPr lang="en-NZ" b="1" i="0" dirty="0">
                <a:highlight>
                  <a:srgbClr val="FFFF00"/>
                </a:highlight>
              </a:rPr>
              <a:t>add examples)</a:t>
            </a:r>
            <a:endParaRPr lang="en-NZ" b="1" i="0" dirty="0">
              <a:highlight>
                <a:srgbClr val="FFFF00"/>
              </a:highlight>
              <a:ea typeface="Calibri"/>
              <a:cs typeface="Calibri"/>
            </a:endParaRPr>
          </a:p>
          <a:p>
            <a:pPr marL="0" indent="0">
              <a:buFontTx/>
              <a:buNone/>
            </a:pPr>
            <a:endParaRPr lang="en-NZ" b="0" dirty="0"/>
          </a:p>
        </p:txBody>
      </p:sp>
      <p:sp>
        <p:nvSpPr>
          <p:cNvPr id="4" name="Slide Number Placeholder 3">
            <a:extLst>
              <a:ext uri="{FF2B5EF4-FFF2-40B4-BE49-F238E27FC236}">
                <a16:creationId xmlns:a16="http://schemas.microsoft.com/office/drawing/2014/main" id="{180F9CD3-84C3-8328-964E-A4164FE100A8}"/>
              </a:ext>
            </a:extLst>
          </p:cNvPr>
          <p:cNvSpPr>
            <a:spLocks noGrp="1"/>
          </p:cNvSpPr>
          <p:nvPr>
            <p:ph type="sldNum" sz="quarter" idx="5"/>
          </p:nvPr>
        </p:nvSpPr>
        <p:spPr/>
        <p:txBody>
          <a:bodyPr/>
          <a:lstStyle/>
          <a:p>
            <a:fld id="{689084AB-AB66-6246-A2B3-3B4143B526DB}" type="slidenum">
              <a:rPr lang="en-US" smtClean="0"/>
              <a:t>8</a:t>
            </a:fld>
            <a:endParaRPr lang="en-US"/>
          </a:p>
        </p:txBody>
      </p:sp>
    </p:spTree>
    <p:extLst>
      <p:ext uri="{BB962C8B-B14F-4D97-AF65-F5344CB8AC3E}">
        <p14:creationId xmlns:p14="http://schemas.microsoft.com/office/powerpoint/2010/main" val="37263502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D920B-AAEE-E2DF-61A8-830D0A605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A9BC46-8FF7-E2C1-8A0C-F6ABB43860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48F70C-7986-EF63-466A-9A9984DAB771}"/>
              </a:ext>
            </a:extLst>
          </p:cNvPr>
          <p:cNvSpPr>
            <a:spLocks noGrp="1"/>
          </p:cNvSpPr>
          <p:nvPr>
            <p:ph type="body" idx="1"/>
          </p:nvPr>
        </p:nvSpPr>
        <p:spPr/>
        <p:txBody>
          <a:bodyPr/>
          <a:lstStyle/>
          <a:p>
            <a:pPr marL="0" indent="0">
              <a:buNone/>
            </a:pPr>
            <a:r>
              <a:rPr lang="en-US" b="1" dirty="0"/>
              <a:t>Key points</a:t>
            </a:r>
          </a:p>
          <a:p>
            <a:pPr marL="0" indent="0">
              <a:buNone/>
            </a:pPr>
            <a:endParaRPr lang="en-US" b="1" dirty="0"/>
          </a:p>
          <a:p>
            <a:pPr marL="0" indent="0">
              <a:buNone/>
            </a:pPr>
            <a:r>
              <a:rPr lang="en-US" b="1" dirty="0"/>
              <a:t>Table </a:t>
            </a:r>
            <a:r>
              <a:rPr lang="en-US" b="1" dirty="0" err="1"/>
              <a:t>summarises</a:t>
            </a:r>
            <a:r>
              <a:rPr lang="en-US" b="1" dirty="0"/>
              <a:t> barriers and enablers to outcome data collection </a:t>
            </a:r>
          </a:p>
          <a:p>
            <a:pPr marL="0" indent="0">
              <a:buNone/>
            </a:pPr>
            <a:r>
              <a:rPr lang="en-US" b="0" dirty="0"/>
              <a:t>Services were asked to indicate all that applied to them</a:t>
            </a:r>
          </a:p>
          <a:p>
            <a:pPr marL="0" indent="0">
              <a:buNone/>
            </a:pPr>
            <a:endParaRPr lang="en-US" b="1" dirty="0"/>
          </a:p>
          <a:p>
            <a:pPr marL="0" indent="0">
              <a:lnSpc>
                <a:spcPct val="120000"/>
              </a:lnSpc>
              <a:buNone/>
            </a:pPr>
            <a:r>
              <a:rPr lang="en-US" dirty="0"/>
              <a:t>Staff time and needing to be quick, easy and relevant</a:t>
            </a:r>
          </a:p>
          <a:p>
            <a:pPr marL="0" indent="0">
              <a:lnSpc>
                <a:spcPct val="120000"/>
              </a:lnSpc>
              <a:buNone/>
            </a:pPr>
            <a:r>
              <a:rPr lang="en-US" dirty="0"/>
              <a:t>Infrastructure to support – integration into existing systems, mechanisms to collect and </a:t>
            </a:r>
            <a:r>
              <a:rPr lang="en-US" dirty="0" err="1"/>
              <a:t>analyse</a:t>
            </a:r>
            <a:r>
              <a:rPr lang="en-US" dirty="0"/>
              <a:t> </a:t>
            </a:r>
          </a:p>
          <a:p>
            <a:pPr marL="0" indent="0">
              <a:lnSpc>
                <a:spcPct val="120000"/>
              </a:lnSpc>
              <a:buNone/>
            </a:pPr>
            <a:r>
              <a:rPr lang="en-US" dirty="0"/>
              <a:t>Tools that are relevant for services</a:t>
            </a:r>
          </a:p>
          <a:p>
            <a:pPr marL="0" indent="0">
              <a:lnSpc>
                <a:spcPct val="120000"/>
              </a:lnSpc>
              <a:buNone/>
            </a:pPr>
            <a:endParaRPr lang="en-US" dirty="0"/>
          </a:p>
          <a:p>
            <a:pPr marL="0" indent="0">
              <a:lnSpc>
                <a:spcPct val="120000"/>
              </a:lnSpc>
              <a:buNone/>
            </a:pPr>
            <a:r>
              <a:rPr lang="en-US" i="1" dirty="0"/>
              <a:t>Kaupapa Māori</a:t>
            </a:r>
          </a:p>
          <a:p>
            <a:pPr marL="0" indent="0">
              <a:lnSpc>
                <a:spcPct val="120000"/>
              </a:lnSpc>
              <a:buNone/>
            </a:pPr>
            <a:r>
              <a:rPr lang="en-US" i="1" dirty="0"/>
              <a:t>Barriers</a:t>
            </a:r>
            <a:endParaRPr lang="en-US" i="0" dirty="0"/>
          </a:p>
          <a:p>
            <a:pPr marL="171450" indent="-171450">
              <a:lnSpc>
                <a:spcPct val="120000"/>
              </a:lnSpc>
              <a:buFontTx/>
              <a:buChar char="-"/>
            </a:pPr>
            <a:r>
              <a:rPr lang="en-US" i="0" dirty="0"/>
              <a:t>most common barrier is staff time and capacity. </a:t>
            </a:r>
          </a:p>
          <a:p>
            <a:pPr marL="171450" indent="-171450">
              <a:lnSpc>
                <a:spcPct val="120000"/>
              </a:lnSpc>
              <a:buFontTx/>
              <a:buChar char="-"/>
            </a:pPr>
            <a:r>
              <a:rPr lang="en-US" i="0" dirty="0"/>
              <a:t>IT system/infrastructure, and people having complex needs also higher barriers </a:t>
            </a:r>
          </a:p>
          <a:p>
            <a:pPr marL="0" indent="0">
              <a:lnSpc>
                <a:spcPct val="120000"/>
              </a:lnSpc>
              <a:buFontTx/>
              <a:buNone/>
            </a:pPr>
            <a:r>
              <a:rPr lang="en-US" i="1" dirty="0"/>
              <a:t>Enablers</a:t>
            </a:r>
          </a:p>
          <a:p>
            <a:pPr marL="171450" indent="-171450">
              <a:lnSpc>
                <a:spcPct val="120000"/>
              </a:lnSpc>
              <a:buFontTx/>
              <a:buChar char="-"/>
            </a:pPr>
            <a:r>
              <a:rPr lang="en-US" i="0" dirty="0"/>
              <a:t>Most common enabler is integration of outcome tools into electronic records</a:t>
            </a:r>
          </a:p>
          <a:p>
            <a:pPr marL="171450" indent="-171450">
              <a:lnSpc>
                <a:spcPct val="120000"/>
              </a:lnSpc>
              <a:buFontTx/>
              <a:buChar char="-"/>
            </a:pPr>
            <a:r>
              <a:rPr lang="en-US" i="0" dirty="0"/>
              <a:t>Other key enablers are smartphone app/tablet to collect data, tools that are easy to use, and training </a:t>
            </a:r>
          </a:p>
          <a:p>
            <a:pPr marL="171450" indent="-171450">
              <a:lnSpc>
                <a:spcPct val="120000"/>
              </a:lnSpc>
              <a:buFontTx/>
              <a:buChar char="-"/>
            </a:pPr>
            <a:endParaRPr lang="en-US" i="0" dirty="0"/>
          </a:p>
          <a:p>
            <a:pPr marL="171450" marR="0" lvl="0" indent="-171450" algn="l" defTabSz="914400" rtl="0" eaLnBrk="1" fontAlgn="auto" latinLnBrk="0" hangingPunct="1">
              <a:lnSpc>
                <a:spcPct val="120000"/>
              </a:lnSpc>
              <a:spcBef>
                <a:spcPts val="0"/>
              </a:spcBef>
              <a:spcAft>
                <a:spcPts val="0"/>
              </a:spcAft>
              <a:buClrTx/>
              <a:buSzTx/>
              <a:buFontTx/>
              <a:buChar char="-"/>
              <a:tabLst/>
              <a:defRPr/>
            </a:pPr>
            <a:r>
              <a:rPr lang="en-GB" sz="1100" i="1" dirty="0">
                <a:solidFill>
                  <a:schemeClr val="bg1">
                    <a:lumMod val="50000"/>
                  </a:schemeClr>
                </a:solidFill>
              </a:rPr>
              <a:t>“</a:t>
            </a:r>
            <a:r>
              <a:rPr lang="en-GB" sz="1200" i="1" dirty="0">
                <a:solidFill>
                  <a:schemeClr val="bg1">
                    <a:lumMod val="50000"/>
                  </a:schemeClr>
                </a:solidFill>
              </a:rPr>
              <a:t>1. Integrated tools that support efficient workflow for </a:t>
            </a:r>
            <a:r>
              <a:rPr lang="en-GB" sz="1200" i="1" dirty="0" err="1">
                <a:solidFill>
                  <a:schemeClr val="bg1">
                    <a:lumMod val="50000"/>
                  </a:schemeClr>
                </a:solidFill>
              </a:rPr>
              <a:t>kaimahi</a:t>
            </a:r>
            <a:r>
              <a:rPr lang="en-GB" sz="1200" i="1" dirty="0">
                <a:solidFill>
                  <a:schemeClr val="bg1">
                    <a:lumMod val="50000"/>
                  </a:schemeClr>
                </a:solidFill>
              </a:rPr>
              <a:t>. </a:t>
            </a:r>
            <a:endParaRPr lang="en-US" i="0" dirty="0"/>
          </a:p>
          <a:p>
            <a:pPr marL="171450" indent="-171450">
              <a:lnSpc>
                <a:spcPct val="120000"/>
              </a:lnSpc>
              <a:buFontTx/>
              <a:buChar char="-"/>
            </a:pPr>
            <a:endParaRPr lang="en-US" i="0" dirty="0"/>
          </a:p>
          <a:p>
            <a:pPr marL="0" indent="0">
              <a:lnSpc>
                <a:spcPct val="120000"/>
              </a:lnSpc>
              <a:buFontTx/>
              <a:buNone/>
            </a:pPr>
            <a:r>
              <a:rPr lang="en-US" i="0" dirty="0"/>
              <a:t>Similarities/differences to non-Kaupapa Māori services</a:t>
            </a:r>
          </a:p>
          <a:p>
            <a:pPr marL="171450" indent="-171450">
              <a:lnSpc>
                <a:spcPct val="120000"/>
              </a:lnSpc>
              <a:buFontTx/>
              <a:buChar char="-"/>
            </a:pPr>
            <a:r>
              <a:rPr lang="en-US" i="0" dirty="0"/>
              <a:t>Point of difference – IT systems/infrastructure seen as more of a barrier and much higher proportions want integration into ER and technology like apps/tablets to support </a:t>
            </a:r>
          </a:p>
          <a:p>
            <a:pPr marL="171450" indent="-171450">
              <a:lnSpc>
                <a:spcPct val="120000"/>
              </a:lnSpc>
              <a:buFontTx/>
              <a:buChar char="-"/>
            </a:pPr>
            <a:r>
              <a:rPr lang="en-US" i="0" dirty="0"/>
              <a:t>Staff time and capacity was identified as main barrier across services – irrespective of organizational size (</a:t>
            </a:r>
            <a:r>
              <a:rPr lang="en-US" i="0" dirty="0" err="1"/>
              <a:t>eg</a:t>
            </a:r>
            <a:r>
              <a:rPr lang="en-US" i="0" dirty="0"/>
              <a:t> +/- 50 FTEs)</a:t>
            </a:r>
          </a:p>
          <a:p>
            <a:pPr marL="171450" indent="-171450">
              <a:lnSpc>
                <a:spcPct val="120000"/>
              </a:lnSpc>
              <a:buFontTx/>
              <a:buChar char="-"/>
            </a:pPr>
            <a:r>
              <a:rPr lang="en-US" i="0" dirty="0"/>
              <a:t>Smaller orgs higher proportion say there is lack of organizational support/guidance </a:t>
            </a:r>
          </a:p>
          <a:p>
            <a:pPr marL="171450" indent="-171450">
              <a:lnSpc>
                <a:spcPct val="120000"/>
              </a:lnSpc>
              <a:buFontTx/>
              <a:buChar char="-"/>
            </a:pPr>
            <a:endParaRPr lang="en-US" i="0" dirty="0"/>
          </a:p>
          <a:p>
            <a:pPr marL="0" indent="0">
              <a:lnSpc>
                <a:spcPct val="120000"/>
              </a:lnSpc>
              <a:buFontTx/>
              <a:buNone/>
            </a:pPr>
            <a:r>
              <a:rPr lang="en-US" b="1" i="0" dirty="0"/>
              <a:t>Examples of feedback</a:t>
            </a:r>
          </a:p>
          <a:p>
            <a:pPr marL="0" indent="0">
              <a:lnSpc>
                <a:spcPct val="120000"/>
              </a:lnSpc>
              <a:buFontTx/>
              <a:buNone/>
            </a:pPr>
            <a:endParaRPr lang="en-US" b="1" i="0" dirty="0"/>
          </a:p>
          <a:p>
            <a:pPr marL="0" indent="0">
              <a:lnSpc>
                <a:spcPct val="120000"/>
              </a:lnSpc>
              <a:buFontTx/>
              <a:buNone/>
            </a:pPr>
            <a:r>
              <a:rPr lang="en-GB" sz="1200" i="1" dirty="0">
                <a:solidFill>
                  <a:schemeClr val="bg1">
                    <a:lumMod val="50000"/>
                  </a:schemeClr>
                </a:solidFill>
              </a:rPr>
              <a:t>“Data is crucial- investing in this takes commitment- however very worth it”</a:t>
            </a:r>
            <a:endParaRPr lang="en-US" i="0" dirty="0"/>
          </a:p>
          <a:p>
            <a:pPr marL="171450" indent="-171450">
              <a:lnSpc>
                <a:spcPct val="120000"/>
              </a:lnSpc>
              <a:buFontTx/>
              <a:buChar char="-"/>
            </a:pPr>
            <a:endParaRPr lang="en-US" i="0" dirty="0"/>
          </a:p>
          <a:p>
            <a:pPr marL="0" marR="0" lvl="0" indent="0" algn="l" defTabSz="914400" rtl="0" eaLnBrk="1" fontAlgn="auto" latinLnBrk="0" hangingPunct="1">
              <a:lnSpc>
                <a:spcPct val="120000"/>
              </a:lnSpc>
              <a:spcBef>
                <a:spcPts val="0"/>
              </a:spcBef>
              <a:spcAft>
                <a:spcPts val="0"/>
              </a:spcAft>
              <a:buClrTx/>
              <a:buSzTx/>
              <a:buFontTx/>
              <a:buNone/>
              <a:tabLst/>
              <a:defRPr/>
            </a:pPr>
            <a:r>
              <a:rPr lang="en-GB" sz="1200" b="0" i="1" kern="1200" dirty="0">
                <a:solidFill>
                  <a:schemeClr val="tx1"/>
                </a:solidFill>
                <a:effectLst/>
                <a:latin typeface="+mn-lt"/>
                <a:ea typeface="+mn-ea"/>
                <a:cs typeface="+mn-cs"/>
              </a:rPr>
              <a:t>“Experience suggests outcome data collection is often time consuming and can result in increased workload on top of service deliverables.” KPM</a:t>
            </a:r>
          </a:p>
          <a:p>
            <a:pPr marL="0" marR="0" lvl="0" indent="0" algn="l" defTabSz="914400" rtl="0" eaLnBrk="1" fontAlgn="auto" latinLnBrk="0" hangingPunct="1">
              <a:lnSpc>
                <a:spcPct val="120000"/>
              </a:lnSpc>
              <a:spcBef>
                <a:spcPts val="0"/>
              </a:spcBef>
              <a:spcAft>
                <a:spcPts val="0"/>
              </a:spcAft>
              <a:buClrTx/>
              <a:buSzTx/>
              <a:buFontTx/>
              <a:buNone/>
              <a:tabLst/>
              <a:defRPr/>
            </a:pPr>
            <a:endParaRPr lang="en-GB" sz="1200" b="0" i="1" kern="1200" dirty="0">
              <a:solidFill>
                <a:schemeClr val="tx1"/>
              </a:solidFill>
              <a:effectLst/>
              <a:latin typeface="+mn-lt"/>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en-GB" sz="1200" b="0" i="1" kern="1200" dirty="0">
                <a:solidFill>
                  <a:schemeClr val="tx1"/>
                </a:solidFill>
                <a:effectLst/>
                <a:latin typeface="+mn-lt"/>
                <a:ea typeface="+mn-ea"/>
                <a:cs typeface="+mn-cs"/>
              </a:rPr>
              <a:t>“it is important that data collection processes remain proportionate and meaningful, and do not create additional administrative burden that takes time away from direct support (non-KPM)</a:t>
            </a:r>
          </a:p>
          <a:p>
            <a:pPr marL="0" marR="0" lvl="0" indent="0" algn="l" defTabSz="914400" rtl="0" eaLnBrk="1" fontAlgn="auto" latinLnBrk="0" hangingPunct="1">
              <a:lnSpc>
                <a:spcPct val="120000"/>
              </a:lnSpc>
              <a:spcBef>
                <a:spcPts val="0"/>
              </a:spcBef>
              <a:spcAft>
                <a:spcPts val="0"/>
              </a:spcAft>
              <a:buClrTx/>
              <a:buSzTx/>
              <a:buFontTx/>
              <a:buNone/>
              <a:tabLst/>
              <a:defRPr/>
            </a:pPr>
            <a:endParaRPr lang="en-GB" sz="1200" b="0" i="1" kern="1200" dirty="0">
              <a:solidFill>
                <a:schemeClr val="tx1"/>
              </a:solidFill>
              <a:effectLst/>
              <a:latin typeface="+mn-lt"/>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endParaRPr lang="en-GB" sz="1200" b="0" i="1" kern="1200" dirty="0">
              <a:solidFill>
                <a:schemeClr val="tx1"/>
              </a:solidFill>
              <a:effectLst/>
              <a:latin typeface="+mn-lt"/>
              <a:ea typeface="+mn-ea"/>
              <a:cs typeface="+mn-cs"/>
            </a:endParaRPr>
          </a:p>
          <a:p>
            <a:pPr marL="0" indent="0">
              <a:lnSpc>
                <a:spcPct val="120000"/>
              </a:lnSpc>
              <a:buFontTx/>
              <a:buNone/>
            </a:pPr>
            <a:endParaRPr lang="en-US" i="0" dirty="0"/>
          </a:p>
          <a:p>
            <a:pPr marL="0" indent="0">
              <a:lnSpc>
                <a:spcPct val="120000"/>
              </a:lnSpc>
              <a:buFontTx/>
              <a:buNone/>
            </a:pPr>
            <a:endParaRPr lang="en-US" i="0" dirty="0"/>
          </a:p>
          <a:p>
            <a:pPr marL="0" indent="0">
              <a:lnSpc>
                <a:spcPct val="120000"/>
              </a:lnSpc>
              <a:buFontTx/>
              <a:buNone/>
            </a:pPr>
            <a:endParaRPr lang="en-US" b="0" i="1" dirty="0"/>
          </a:p>
          <a:p>
            <a:pPr marL="171450" indent="-171450">
              <a:lnSpc>
                <a:spcPct val="120000"/>
              </a:lnSpc>
              <a:buFontTx/>
              <a:buChar char="-"/>
            </a:pPr>
            <a:endParaRPr lang="en-US" i="1" dirty="0"/>
          </a:p>
          <a:p>
            <a:pPr marL="0" indent="0">
              <a:lnSpc>
                <a:spcPct val="120000"/>
              </a:lnSpc>
              <a:buNone/>
            </a:pPr>
            <a:endParaRPr lang="en-US" i="1" dirty="0"/>
          </a:p>
          <a:p>
            <a:pPr marL="0" indent="0">
              <a:lnSpc>
                <a:spcPct val="120000"/>
              </a:lnSpc>
              <a:buNone/>
            </a:pPr>
            <a:endParaRPr lang="en-US" i="1" dirty="0"/>
          </a:p>
          <a:p>
            <a:endParaRPr lang="en-NZ" dirty="0"/>
          </a:p>
        </p:txBody>
      </p:sp>
      <p:sp>
        <p:nvSpPr>
          <p:cNvPr id="4" name="Slide Number Placeholder 3">
            <a:extLst>
              <a:ext uri="{FF2B5EF4-FFF2-40B4-BE49-F238E27FC236}">
                <a16:creationId xmlns:a16="http://schemas.microsoft.com/office/drawing/2014/main" id="{A6CF94E7-33EC-9318-9CB9-0A68CAF5D2AE}"/>
              </a:ext>
            </a:extLst>
          </p:cNvPr>
          <p:cNvSpPr>
            <a:spLocks noGrp="1"/>
          </p:cNvSpPr>
          <p:nvPr>
            <p:ph type="sldNum" sz="quarter" idx="5"/>
          </p:nvPr>
        </p:nvSpPr>
        <p:spPr/>
        <p:txBody>
          <a:bodyPr/>
          <a:lstStyle/>
          <a:p>
            <a:fld id="{689084AB-AB66-6246-A2B3-3B4143B526DB}" type="slidenum">
              <a:rPr lang="en-US" smtClean="0"/>
              <a:t>9</a:t>
            </a:fld>
            <a:endParaRPr lang="en-US"/>
          </a:p>
        </p:txBody>
      </p:sp>
    </p:spTree>
    <p:extLst>
      <p:ext uri="{BB962C8B-B14F-4D97-AF65-F5344CB8AC3E}">
        <p14:creationId xmlns:p14="http://schemas.microsoft.com/office/powerpoint/2010/main" val="20454685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1F6B4A42-4E00-2540-A202-6C16C8E7034A}"/>
              </a:ext>
            </a:extLst>
          </p:cNvPr>
          <p:cNvPicPr>
            <a:picLocks noChangeAspect="1"/>
          </p:cNvPicPr>
          <p:nvPr userDrawn="1"/>
        </p:nvPicPr>
        <p:blipFill>
          <a:blip r:embed="rId2"/>
          <a:srcRect/>
          <a:stretch/>
        </p:blipFill>
        <p:spPr>
          <a:xfrm>
            <a:off x="0" y="4216115"/>
            <a:ext cx="12192000" cy="2641958"/>
          </a:xfrm>
          <a:prstGeom prst="rect">
            <a:avLst/>
          </a:prstGeom>
        </p:spPr>
      </p:pic>
      <p:pic>
        <p:nvPicPr>
          <p:cNvPr id="20" name="Picture 19" descr="A picture containing drawing&#10;&#10;Description automatically generated">
            <a:extLst>
              <a:ext uri="{FF2B5EF4-FFF2-40B4-BE49-F238E27FC236}">
                <a16:creationId xmlns:a16="http://schemas.microsoft.com/office/drawing/2014/main" id="{08095AA8-91E3-DE4A-A798-2FFE5397AB49}"/>
              </a:ext>
            </a:extLst>
          </p:cNvPr>
          <p:cNvPicPr>
            <a:picLocks noChangeAspect="1"/>
          </p:cNvPicPr>
          <p:nvPr userDrawn="1"/>
        </p:nvPicPr>
        <p:blipFill>
          <a:blip r:embed="rId3"/>
          <a:stretch>
            <a:fillRect/>
          </a:stretch>
        </p:blipFill>
        <p:spPr>
          <a:xfrm>
            <a:off x="9962750" y="1596834"/>
            <a:ext cx="2303579" cy="2221993"/>
          </a:xfrm>
          <a:prstGeom prst="rect">
            <a:avLst/>
          </a:prstGeom>
        </p:spPr>
      </p:pic>
      <p:sp>
        <p:nvSpPr>
          <p:cNvPr id="2" name="Title 1">
            <a:extLst>
              <a:ext uri="{FF2B5EF4-FFF2-40B4-BE49-F238E27FC236}">
                <a16:creationId xmlns:a16="http://schemas.microsoft.com/office/drawing/2014/main" id="{ED53EE74-3A1B-DB45-B352-8AE023D41450}"/>
              </a:ext>
            </a:extLst>
          </p:cNvPr>
          <p:cNvSpPr>
            <a:spLocks noGrp="1"/>
          </p:cNvSpPr>
          <p:nvPr>
            <p:ph type="ctrTitle"/>
          </p:nvPr>
        </p:nvSpPr>
        <p:spPr>
          <a:xfrm>
            <a:off x="390144" y="3818827"/>
            <a:ext cx="9387840" cy="1827466"/>
          </a:xfrm>
        </p:spPr>
        <p:txBody>
          <a:bodyPr anchor="b">
            <a:normAutofit/>
          </a:bodyPr>
          <a:lstStyle>
            <a:lvl1pPr algn="l">
              <a:defRPr sz="4400" b="1">
                <a:solidFill>
                  <a:schemeClr val="accent4">
                    <a:lumMod val="75000"/>
                  </a:schemeClr>
                </a:solidFill>
              </a:defRPr>
            </a:lvl1pPr>
          </a:lstStyle>
          <a:p>
            <a:r>
              <a:rPr lang="en-US"/>
              <a:t>Click to edit Master title style</a:t>
            </a:r>
          </a:p>
        </p:txBody>
      </p:sp>
      <p:sp>
        <p:nvSpPr>
          <p:cNvPr id="3" name="Subtitle 2">
            <a:extLst>
              <a:ext uri="{FF2B5EF4-FFF2-40B4-BE49-F238E27FC236}">
                <a16:creationId xmlns:a16="http://schemas.microsoft.com/office/drawing/2014/main" id="{3862A67C-F67E-874C-9045-8F80969C1289}"/>
              </a:ext>
            </a:extLst>
          </p:cNvPr>
          <p:cNvSpPr>
            <a:spLocks noGrp="1"/>
          </p:cNvSpPr>
          <p:nvPr>
            <p:ph type="subTitle" idx="1"/>
          </p:nvPr>
        </p:nvSpPr>
        <p:spPr>
          <a:xfrm>
            <a:off x="390144" y="5680329"/>
            <a:ext cx="9387840" cy="778510"/>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5B99497-4891-BA47-9634-1B7EE03CF97F}"/>
              </a:ext>
            </a:extLst>
          </p:cNvPr>
          <p:cNvSpPr>
            <a:spLocks noGrp="1"/>
          </p:cNvSpPr>
          <p:nvPr>
            <p:ph type="dt" sz="half" idx="10"/>
          </p:nvPr>
        </p:nvSpPr>
        <p:spPr/>
        <p:txBody>
          <a:bodyPr/>
          <a:lstStyle/>
          <a:p>
            <a:fld id="{A0875977-89DE-C74E-8462-7B2338699120}" type="datetimeFigureOut">
              <a:rPr lang="en-US" smtClean="0"/>
              <a:t>3/25/2026</a:t>
            </a:fld>
            <a:endParaRPr lang="en-US"/>
          </a:p>
        </p:txBody>
      </p:sp>
      <p:sp>
        <p:nvSpPr>
          <p:cNvPr id="5" name="Footer Placeholder 4">
            <a:extLst>
              <a:ext uri="{FF2B5EF4-FFF2-40B4-BE49-F238E27FC236}">
                <a16:creationId xmlns:a16="http://schemas.microsoft.com/office/drawing/2014/main" id="{E2B18D7D-EB4E-A249-B8AC-7659461573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ED5C11-FCD9-5044-8664-63B0DC216119}"/>
              </a:ext>
            </a:extLst>
          </p:cNvPr>
          <p:cNvSpPr>
            <a:spLocks noGrp="1"/>
          </p:cNvSpPr>
          <p:nvPr>
            <p:ph type="sldNum" sz="quarter" idx="12"/>
          </p:nvPr>
        </p:nvSpPr>
        <p:spPr/>
        <p:txBody>
          <a:bodyPr/>
          <a:lstStyle/>
          <a:p>
            <a:fld id="{DBCAC513-A509-8D4A-ABDA-076B99FB0BF2}" type="slidenum">
              <a:rPr lang="en-US" smtClean="0"/>
              <a:t>‹#›</a:t>
            </a:fld>
            <a:endParaRPr lang="en-US"/>
          </a:p>
        </p:txBody>
      </p:sp>
      <p:pic>
        <p:nvPicPr>
          <p:cNvPr id="7" name="Picture 6">
            <a:extLst>
              <a:ext uri="{FF2B5EF4-FFF2-40B4-BE49-F238E27FC236}">
                <a16:creationId xmlns:a16="http://schemas.microsoft.com/office/drawing/2014/main" id="{6CF5D500-F71C-D89E-395A-E30DFFB878CD}"/>
              </a:ext>
            </a:extLst>
          </p:cNvPr>
          <p:cNvPicPr>
            <a:picLocks noChangeAspect="1"/>
          </p:cNvPicPr>
          <p:nvPr userDrawn="1"/>
        </p:nvPicPr>
        <p:blipFill>
          <a:blip r:embed="rId4"/>
          <a:stretch>
            <a:fillRect/>
          </a:stretch>
        </p:blipFill>
        <p:spPr>
          <a:xfrm>
            <a:off x="9431231" y="278201"/>
            <a:ext cx="2760769" cy="1196915"/>
          </a:xfrm>
          <a:prstGeom prst="rect">
            <a:avLst/>
          </a:prstGeom>
          <a:solidFill>
            <a:schemeClr val="bg1">
              <a:lumMod val="95000"/>
            </a:schemeClr>
          </a:solidFill>
        </p:spPr>
      </p:pic>
    </p:spTree>
    <p:extLst>
      <p:ext uri="{BB962C8B-B14F-4D97-AF65-F5344CB8AC3E}">
        <p14:creationId xmlns:p14="http://schemas.microsoft.com/office/powerpoint/2010/main" val="12022869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64272-C6D3-0643-BBEB-69F94E0EDC61}"/>
              </a:ext>
            </a:extLst>
          </p:cNvPr>
          <p:cNvSpPr>
            <a:spLocks noGrp="1"/>
          </p:cNvSpPr>
          <p:nvPr>
            <p:ph type="title"/>
          </p:nvPr>
        </p:nvSpPr>
        <p:spPr>
          <a:xfrm>
            <a:off x="741872" y="365125"/>
            <a:ext cx="9454551" cy="1325563"/>
          </a:xfrm>
        </p:spPr>
        <p:txBody>
          <a:bodyPr/>
          <a:lstStyle>
            <a:lvl1pPr>
              <a:defRPr>
                <a:solidFill>
                  <a:schemeClr val="accent4">
                    <a:lumMod val="75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7D2347D8-03B4-E242-9B3F-00663F3F02A6}"/>
              </a:ext>
            </a:extLst>
          </p:cNvPr>
          <p:cNvSpPr>
            <a:spLocks noGrp="1"/>
          </p:cNvSpPr>
          <p:nvPr>
            <p:ph idx="1"/>
          </p:nvPr>
        </p:nvSpPr>
        <p:spPr>
          <a:xfrm>
            <a:off x="741870" y="1825625"/>
            <a:ext cx="9454553" cy="4351338"/>
          </a:xfrm>
        </p:spPr>
        <p:txBody>
          <a:bodyPr/>
          <a:lstStyle>
            <a:lvl1pPr marL="361950" indent="-361950">
              <a:buFont typeface="Wingdings" panose="05000000000000000000" pitchFamily="2" charset="2"/>
              <a:buChar char="§"/>
              <a:defRPr/>
            </a:lvl1pPr>
            <a:lvl2pPr marL="715963" indent="-258763">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E3824B-02E0-E442-B552-89E7F80071C3}"/>
              </a:ext>
            </a:extLst>
          </p:cNvPr>
          <p:cNvSpPr>
            <a:spLocks noGrp="1"/>
          </p:cNvSpPr>
          <p:nvPr>
            <p:ph type="dt" sz="half" idx="10"/>
          </p:nvPr>
        </p:nvSpPr>
        <p:spPr/>
        <p:txBody>
          <a:bodyPr/>
          <a:lstStyle/>
          <a:p>
            <a:fld id="{A0875977-89DE-C74E-8462-7B2338699120}" type="datetimeFigureOut">
              <a:rPr lang="en-US" smtClean="0"/>
              <a:t>3/25/2026</a:t>
            </a:fld>
            <a:endParaRPr lang="en-US"/>
          </a:p>
        </p:txBody>
      </p:sp>
      <p:sp>
        <p:nvSpPr>
          <p:cNvPr id="5" name="Footer Placeholder 4">
            <a:extLst>
              <a:ext uri="{FF2B5EF4-FFF2-40B4-BE49-F238E27FC236}">
                <a16:creationId xmlns:a16="http://schemas.microsoft.com/office/drawing/2014/main" id="{3551015E-DE95-AE4A-8296-2CD5E4FD56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2395EC-63F9-1748-BA4A-F58B1D1EE493}"/>
              </a:ext>
            </a:extLst>
          </p:cNvPr>
          <p:cNvSpPr>
            <a:spLocks noGrp="1"/>
          </p:cNvSpPr>
          <p:nvPr>
            <p:ph type="sldNum" sz="quarter" idx="12"/>
          </p:nvPr>
        </p:nvSpPr>
        <p:spPr/>
        <p:txBody>
          <a:bodyPr/>
          <a:lstStyle/>
          <a:p>
            <a:fld id="{DBCAC513-A509-8D4A-ABDA-076B99FB0BF2}" type="slidenum">
              <a:rPr lang="en-US" smtClean="0"/>
              <a:t>‹#›</a:t>
            </a:fld>
            <a:endParaRPr lang="en-US"/>
          </a:p>
        </p:txBody>
      </p:sp>
    </p:spTree>
    <p:extLst>
      <p:ext uri="{BB962C8B-B14F-4D97-AF65-F5344CB8AC3E}">
        <p14:creationId xmlns:p14="http://schemas.microsoft.com/office/powerpoint/2010/main" val="11844495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8C358C9-F8C1-284C-9545-CEDDAFAA94CF}"/>
              </a:ext>
            </a:extLst>
          </p:cNvPr>
          <p:cNvPicPr>
            <a:picLocks noChangeAspect="1"/>
          </p:cNvPicPr>
          <p:nvPr userDrawn="1"/>
        </p:nvPicPr>
        <p:blipFill>
          <a:blip r:embed="rId2"/>
          <a:srcRect/>
          <a:stretch/>
        </p:blipFill>
        <p:spPr>
          <a:xfrm>
            <a:off x="0" y="4216042"/>
            <a:ext cx="12192000" cy="2641958"/>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F55D2EFF-ED5B-D448-B3F1-D9D0D77DFA45}"/>
              </a:ext>
            </a:extLst>
          </p:cNvPr>
          <p:cNvPicPr>
            <a:picLocks noChangeAspect="1"/>
          </p:cNvPicPr>
          <p:nvPr userDrawn="1"/>
        </p:nvPicPr>
        <p:blipFill>
          <a:blip r:embed="rId3"/>
          <a:stretch>
            <a:fillRect/>
          </a:stretch>
        </p:blipFill>
        <p:spPr>
          <a:xfrm>
            <a:off x="9888420" y="-1"/>
            <a:ext cx="2303579" cy="2221993"/>
          </a:xfrm>
          <a:prstGeom prst="rect">
            <a:avLst/>
          </a:prstGeom>
        </p:spPr>
      </p:pic>
      <p:sp>
        <p:nvSpPr>
          <p:cNvPr id="2" name="Title 1">
            <a:extLst>
              <a:ext uri="{FF2B5EF4-FFF2-40B4-BE49-F238E27FC236}">
                <a16:creationId xmlns:a16="http://schemas.microsoft.com/office/drawing/2014/main" id="{B4141FBE-81CB-C249-8025-B4A48C486472}"/>
              </a:ext>
            </a:extLst>
          </p:cNvPr>
          <p:cNvSpPr>
            <a:spLocks noGrp="1"/>
          </p:cNvSpPr>
          <p:nvPr>
            <p:ph type="title"/>
          </p:nvPr>
        </p:nvSpPr>
        <p:spPr>
          <a:xfrm>
            <a:off x="390144" y="3758184"/>
            <a:ext cx="10515600" cy="1904492"/>
          </a:xfrm>
        </p:spPr>
        <p:txBody>
          <a:bodyPr anchor="b">
            <a:normAutofit/>
          </a:bodyPr>
          <a:lstStyle>
            <a:lvl1pPr>
              <a:defRPr sz="4000">
                <a:solidFill>
                  <a:srgbClr val="15799C"/>
                </a:solidFill>
              </a:defRPr>
            </a:lvl1pPr>
          </a:lstStyle>
          <a:p>
            <a:r>
              <a:rPr lang="en-US"/>
              <a:t>Click to edit Master title style</a:t>
            </a:r>
          </a:p>
        </p:txBody>
      </p:sp>
      <p:sp>
        <p:nvSpPr>
          <p:cNvPr id="3" name="Text Placeholder 2">
            <a:extLst>
              <a:ext uri="{FF2B5EF4-FFF2-40B4-BE49-F238E27FC236}">
                <a16:creationId xmlns:a16="http://schemas.microsoft.com/office/drawing/2014/main" id="{2104D2CC-3BF2-4B4A-A96B-C4F141C285DD}"/>
              </a:ext>
            </a:extLst>
          </p:cNvPr>
          <p:cNvSpPr>
            <a:spLocks noGrp="1"/>
          </p:cNvSpPr>
          <p:nvPr>
            <p:ph type="body" idx="1"/>
          </p:nvPr>
        </p:nvSpPr>
        <p:spPr>
          <a:xfrm>
            <a:off x="390144" y="5696712"/>
            <a:ext cx="10515600" cy="796163"/>
          </a:xfrm>
        </p:spPr>
        <p:txBody>
          <a:bodyPr/>
          <a:lstStyle>
            <a:lvl1pPr marL="0" indent="0">
              <a:buNone/>
              <a:defRPr sz="2400">
                <a:solidFill>
                  <a:srgbClr val="474C5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7E9D46-AF94-784E-AC00-24C51F70FA58}"/>
              </a:ext>
            </a:extLst>
          </p:cNvPr>
          <p:cNvSpPr>
            <a:spLocks noGrp="1"/>
          </p:cNvSpPr>
          <p:nvPr>
            <p:ph type="dt" sz="half" idx="10"/>
          </p:nvPr>
        </p:nvSpPr>
        <p:spPr/>
        <p:txBody>
          <a:bodyPr/>
          <a:lstStyle/>
          <a:p>
            <a:fld id="{A0875977-89DE-C74E-8462-7B2338699120}" type="datetimeFigureOut">
              <a:rPr lang="en-US" smtClean="0"/>
              <a:t>3/25/2026</a:t>
            </a:fld>
            <a:endParaRPr lang="en-US"/>
          </a:p>
        </p:txBody>
      </p:sp>
      <p:sp>
        <p:nvSpPr>
          <p:cNvPr id="5" name="Footer Placeholder 4">
            <a:extLst>
              <a:ext uri="{FF2B5EF4-FFF2-40B4-BE49-F238E27FC236}">
                <a16:creationId xmlns:a16="http://schemas.microsoft.com/office/drawing/2014/main" id="{183C47E0-ACC8-FD4E-BF16-B897EF10F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B22C16-6EDD-1C48-9DBD-656B83E0A507}"/>
              </a:ext>
            </a:extLst>
          </p:cNvPr>
          <p:cNvSpPr>
            <a:spLocks noGrp="1"/>
          </p:cNvSpPr>
          <p:nvPr>
            <p:ph type="sldNum" sz="quarter" idx="12"/>
          </p:nvPr>
        </p:nvSpPr>
        <p:spPr/>
        <p:txBody>
          <a:bodyPr/>
          <a:lstStyle/>
          <a:p>
            <a:fld id="{DBCAC513-A509-8D4A-ABDA-076B99FB0BF2}" type="slidenum">
              <a:rPr lang="en-US" smtClean="0"/>
              <a:t>‹#›</a:t>
            </a:fld>
            <a:endParaRPr lang="en-US"/>
          </a:p>
        </p:txBody>
      </p:sp>
    </p:spTree>
    <p:extLst>
      <p:ext uri="{BB962C8B-B14F-4D97-AF65-F5344CB8AC3E}">
        <p14:creationId xmlns:p14="http://schemas.microsoft.com/office/powerpoint/2010/main" val="7815238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4E407-7A34-7B44-97FA-9CB68A192FC0}"/>
              </a:ext>
            </a:extLst>
          </p:cNvPr>
          <p:cNvSpPr>
            <a:spLocks noGrp="1"/>
          </p:cNvSpPr>
          <p:nvPr>
            <p:ph type="title"/>
          </p:nvPr>
        </p:nvSpPr>
        <p:spPr/>
        <p:txBody>
          <a:bodyPr/>
          <a:lstStyle>
            <a:lvl1pPr>
              <a:defRPr>
                <a:solidFill>
                  <a:srgbClr val="15799C"/>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B57B6217-1923-114E-A8B0-50BF4C7DAAAD}"/>
              </a:ext>
            </a:extLst>
          </p:cNvPr>
          <p:cNvSpPr>
            <a:spLocks noGrp="1"/>
          </p:cNvSpPr>
          <p:nvPr>
            <p:ph sz="half" idx="1"/>
          </p:nvPr>
        </p:nvSpPr>
        <p:spPr>
          <a:xfrm>
            <a:off x="390144" y="1825625"/>
            <a:ext cx="5181600" cy="4351338"/>
          </a:xfrm>
        </p:spPr>
        <p:txBody>
          <a:bodyPr/>
          <a:lstStyle>
            <a:lvl1pPr marL="228600" indent="-228600">
              <a:buFont typeface="Wingdings" panose="05000000000000000000" pitchFamily="2" charset="2"/>
              <a:buChar char="§"/>
              <a:defRPr>
                <a:solidFill>
                  <a:srgbClr val="474C55"/>
                </a:solidFill>
              </a:defRPr>
            </a:lvl1pPr>
            <a:lvl2pPr marL="685800" indent="-228600">
              <a:buFont typeface="Wingdings" panose="05000000000000000000" pitchFamily="2" charset="2"/>
              <a:buChar char="§"/>
              <a:defRPr>
                <a:solidFill>
                  <a:srgbClr val="474C55"/>
                </a:solidFill>
              </a:defRPr>
            </a:lvl2pPr>
            <a:lvl3pPr marL="1143000" indent="-228600">
              <a:buFont typeface="Wingdings" panose="05000000000000000000" pitchFamily="2" charset="2"/>
              <a:buChar char="§"/>
              <a:defRPr>
                <a:solidFill>
                  <a:srgbClr val="474C55"/>
                </a:solidFill>
              </a:defRPr>
            </a:lvl3pPr>
            <a:lvl4pPr marL="1600200" indent="-228600">
              <a:buFont typeface="Wingdings" panose="05000000000000000000" pitchFamily="2" charset="2"/>
              <a:buChar char="§"/>
              <a:defRPr>
                <a:solidFill>
                  <a:srgbClr val="474C55"/>
                </a:solidFill>
              </a:defRPr>
            </a:lvl4pPr>
            <a:lvl5pPr marL="2057400" indent="-228600">
              <a:buFont typeface="Wingdings" panose="05000000000000000000" pitchFamily="2" charset="2"/>
              <a:buChar char="§"/>
              <a:defRPr>
                <a:solidFill>
                  <a:srgbClr val="474C5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3320050-D0FD-4C48-A2F4-28AE77A291D2}"/>
              </a:ext>
            </a:extLst>
          </p:cNvPr>
          <p:cNvSpPr>
            <a:spLocks noGrp="1"/>
          </p:cNvSpPr>
          <p:nvPr>
            <p:ph sz="half" idx="2"/>
          </p:nvPr>
        </p:nvSpPr>
        <p:spPr>
          <a:xfrm>
            <a:off x="5724144" y="1825625"/>
            <a:ext cx="5181600" cy="4351338"/>
          </a:xfrm>
        </p:spPr>
        <p:txBody>
          <a:bodyPr/>
          <a:lstStyle>
            <a:lvl1pPr marL="228600" indent="-228600">
              <a:buFont typeface="Wingdings" panose="05000000000000000000" pitchFamily="2" charset="2"/>
              <a:buChar char="§"/>
              <a:defRPr>
                <a:solidFill>
                  <a:srgbClr val="474C55"/>
                </a:solidFill>
              </a:defRPr>
            </a:lvl1pPr>
            <a:lvl2pPr marL="685800" indent="-228600">
              <a:buFont typeface="Wingdings" panose="05000000000000000000" pitchFamily="2" charset="2"/>
              <a:buChar char="§"/>
              <a:defRPr>
                <a:solidFill>
                  <a:srgbClr val="474C55"/>
                </a:solidFill>
              </a:defRPr>
            </a:lvl2pPr>
            <a:lvl3pPr marL="1143000" indent="-228600">
              <a:buFont typeface="Wingdings" panose="05000000000000000000" pitchFamily="2" charset="2"/>
              <a:buChar char="§"/>
              <a:defRPr>
                <a:solidFill>
                  <a:srgbClr val="474C55"/>
                </a:solidFill>
              </a:defRPr>
            </a:lvl3pPr>
            <a:lvl4pPr marL="1600200" indent="-228600">
              <a:buFont typeface="Wingdings" panose="05000000000000000000" pitchFamily="2" charset="2"/>
              <a:buChar char="§"/>
              <a:defRPr>
                <a:solidFill>
                  <a:srgbClr val="474C55"/>
                </a:solidFill>
              </a:defRPr>
            </a:lvl4pPr>
            <a:lvl5pPr marL="2057400" indent="-228600">
              <a:buFont typeface="Wingdings" panose="05000000000000000000" pitchFamily="2" charset="2"/>
              <a:buChar char="§"/>
              <a:defRPr>
                <a:solidFill>
                  <a:srgbClr val="474C55"/>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C4085F-4627-0F4E-98FE-1817C6F54C6E}"/>
              </a:ext>
            </a:extLst>
          </p:cNvPr>
          <p:cNvSpPr>
            <a:spLocks noGrp="1"/>
          </p:cNvSpPr>
          <p:nvPr>
            <p:ph type="dt" sz="half" idx="10"/>
          </p:nvPr>
        </p:nvSpPr>
        <p:spPr/>
        <p:txBody>
          <a:bodyPr/>
          <a:lstStyle/>
          <a:p>
            <a:fld id="{A0875977-89DE-C74E-8462-7B2338699120}" type="datetimeFigureOut">
              <a:rPr lang="en-US" smtClean="0"/>
              <a:t>3/25/2026</a:t>
            </a:fld>
            <a:endParaRPr lang="en-US"/>
          </a:p>
        </p:txBody>
      </p:sp>
      <p:sp>
        <p:nvSpPr>
          <p:cNvPr id="6" name="Footer Placeholder 5">
            <a:extLst>
              <a:ext uri="{FF2B5EF4-FFF2-40B4-BE49-F238E27FC236}">
                <a16:creationId xmlns:a16="http://schemas.microsoft.com/office/drawing/2014/main" id="{C1E3ED94-9EF3-314D-A006-3D59963DBC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5FCA3E-79F7-9149-9BBE-C6DB3F0F717E}"/>
              </a:ext>
            </a:extLst>
          </p:cNvPr>
          <p:cNvSpPr>
            <a:spLocks noGrp="1"/>
          </p:cNvSpPr>
          <p:nvPr>
            <p:ph type="sldNum" sz="quarter" idx="12"/>
          </p:nvPr>
        </p:nvSpPr>
        <p:spPr/>
        <p:txBody>
          <a:bodyPr/>
          <a:lstStyle/>
          <a:p>
            <a:fld id="{DBCAC513-A509-8D4A-ABDA-076B99FB0BF2}" type="slidenum">
              <a:rPr lang="en-US" smtClean="0"/>
              <a:t>‹#›</a:t>
            </a:fld>
            <a:endParaRPr lang="en-US"/>
          </a:p>
        </p:txBody>
      </p:sp>
    </p:spTree>
    <p:extLst>
      <p:ext uri="{BB962C8B-B14F-4D97-AF65-F5344CB8AC3E}">
        <p14:creationId xmlns:p14="http://schemas.microsoft.com/office/powerpoint/2010/main" val="6296463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22C98D-3ECF-9844-ABA4-512D7F6E91FC}"/>
              </a:ext>
            </a:extLst>
          </p:cNvPr>
          <p:cNvSpPr>
            <a:spLocks noGrp="1"/>
          </p:cNvSpPr>
          <p:nvPr>
            <p:ph type="dt" sz="half" idx="10"/>
          </p:nvPr>
        </p:nvSpPr>
        <p:spPr/>
        <p:txBody>
          <a:bodyPr/>
          <a:lstStyle/>
          <a:p>
            <a:fld id="{A0875977-89DE-C74E-8462-7B2338699120}" type="datetimeFigureOut">
              <a:rPr lang="en-US" smtClean="0"/>
              <a:t>3/25/2026</a:t>
            </a:fld>
            <a:endParaRPr lang="en-US"/>
          </a:p>
        </p:txBody>
      </p:sp>
      <p:sp>
        <p:nvSpPr>
          <p:cNvPr id="3" name="Footer Placeholder 2">
            <a:extLst>
              <a:ext uri="{FF2B5EF4-FFF2-40B4-BE49-F238E27FC236}">
                <a16:creationId xmlns:a16="http://schemas.microsoft.com/office/drawing/2014/main" id="{B2D4A056-EACC-5545-8B11-D4B707157A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073540E-C923-7842-BC6B-366F0D7EB80E}"/>
              </a:ext>
            </a:extLst>
          </p:cNvPr>
          <p:cNvSpPr>
            <a:spLocks noGrp="1"/>
          </p:cNvSpPr>
          <p:nvPr>
            <p:ph type="sldNum" sz="quarter" idx="12"/>
          </p:nvPr>
        </p:nvSpPr>
        <p:spPr/>
        <p:txBody>
          <a:bodyPr/>
          <a:lstStyle/>
          <a:p>
            <a:fld id="{DBCAC513-A509-8D4A-ABDA-076B99FB0BF2}" type="slidenum">
              <a:rPr lang="en-US" smtClean="0"/>
              <a:t>‹#›</a:t>
            </a:fld>
            <a:endParaRPr lang="en-US"/>
          </a:p>
        </p:txBody>
      </p:sp>
    </p:spTree>
    <p:extLst>
      <p:ext uri="{BB962C8B-B14F-4D97-AF65-F5344CB8AC3E}">
        <p14:creationId xmlns:p14="http://schemas.microsoft.com/office/powerpoint/2010/main" val="5746433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79385-0668-4082-AF2A-2DC5ECC0FB06}"/>
              </a:ext>
            </a:extLst>
          </p:cNvPr>
          <p:cNvSpPr>
            <a:spLocks noGrp="1"/>
          </p:cNvSpPr>
          <p:nvPr>
            <p:ph type="title"/>
          </p:nvPr>
        </p:nvSpPr>
        <p:spPr>
          <a:xfrm>
            <a:off x="715992" y="365125"/>
            <a:ext cx="9652959" cy="1325563"/>
          </a:xfrm>
        </p:spPr>
        <p:txBody>
          <a:bodyPr/>
          <a:lstStyle>
            <a:lvl1pPr marL="0" indent="0">
              <a:defRPr>
                <a:solidFill>
                  <a:srgbClr val="15799C"/>
                </a:solidFill>
              </a:defRPr>
            </a:lvl1pPr>
          </a:lstStyle>
          <a:p>
            <a:r>
              <a:rPr lang="en-US"/>
              <a:t>Click to edit Master title style</a:t>
            </a:r>
            <a:endParaRPr lang="en-NZ"/>
          </a:p>
        </p:txBody>
      </p:sp>
      <p:sp>
        <p:nvSpPr>
          <p:cNvPr id="3" name="Date Placeholder 2">
            <a:extLst>
              <a:ext uri="{FF2B5EF4-FFF2-40B4-BE49-F238E27FC236}">
                <a16:creationId xmlns:a16="http://schemas.microsoft.com/office/drawing/2014/main" id="{CE039053-4CE5-4AC0-8778-5E7F779E07FC}"/>
              </a:ext>
            </a:extLst>
          </p:cNvPr>
          <p:cNvSpPr>
            <a:spLocks noGrp="1"/>
          </p:cNvSpPr>
          <p:nvPr>
            <p:ph type="dt" sz="half" idx="10"/>
          </p:nvPr>
        </p:nvSpPr>
        <p:spPr/>
        <p:txBody>
          <a:bodyPr/>
          <a:lstStyle/>
          <a:p>
            <a:fld id="{A0875977-89DE-C74E-8462-7B2338699120}" type="datetimeFigureOut">
              <a:rPr lang="en-US" smtClean="0"/>
              <a:t>3/25/2026</a:t>
            </a:fld>
            <a:endParaRPr lang="en-US"/>
          </a:p>
        </p:txBody>
      </p:sp>
      <p:sp>
        <p:nvSpPr>
          <p:cNvPr id="4" name="Footer Placeholder 3">
            <a:extLst>
              <a:ext uri="{FF2B5EF4-FFF2-40B4-BE49-F238E27FC236}">
                <a16:creationId xmlns:a16="http://schemas.microsoft.com/office/drawing/2014/main" id="{5B864460-D5EC-4C85-96FE-2B2296BFF58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D78B3F4-6357-4FE5-B160-E2BAC55DA852}"/>
              </a:ext>
            </a:extLst>
          </p:cNvPr>
          <p:cNvSpPr>
            <a:spLocks noGrp="1"/>
          </p:cNvSpPr>
          <p:nvPr>
            <p:ph type="sldNum" sz="quarter" idx="12"/>
          </p:nvPr>
        </p:nvSpPr>
        <p:spPr/>
        <p:txBody>
          <a:bodyPr/>
          <a:lstStyle/>
          <a:p>
            <a:fld id="{DBCAC513-A509-8D4A-ABDA-076B99FB0BF2}" type="slidenum">
              <a:rPr lang="en-US" smtClean="0"/>
              <a:t>‹#›</a:t>
            </a:fld>
            <a:endParaRPr lang="en-US"/>
          </a:p>
        </p:txBody>
      </p:sp>
    </p:spTree>
    <p:extLst>
      <p:ext uri="{BB962C8B-B14F-4D97-AF65-F5344CB8AC3E}">
        <p14:creationId xmlns:p14="http://schemas.microsoft.com/office/powerpoint/2010/main" val="18209007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D64C8F-C9A2-C44A-B95E-C10969E452C1}"/>
              </a:ext>
            </a:extLst>
          </p:cNvPr>
          <p:cNvSpPr>
            <a:spLocks noGrp="1"/>
          </p:cNvSpPr>
          <p:nvPr>
            <p:ph type="title"/>
          </p:nvPr>
        </p:nvSpPr>
        <p:spPr>
          <a:xfrm>
            <a:off x="390144" y="365125"/>
            <a:ext cx="10515600" cy="1325563"/>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6C461F3C-04C6-5845-A4CF-7AAF50332F9B}"/>
              </a:ext>
            </a:extLst>
          </p:cNvPr>
          <p:cNvSpPr>
            <a:spLocks noGrp="1"/>
          </p:cNvSpPr>
          <p:nvPr>
            <p:ph type="body" idx="1"/>
          </p:nvPr>
        </p:nvSpPr>
        <p:spPr>
          <a:xfrm>
            <a:off x="390144"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9A8324-AF57-B64A-A076-838C437BA1A5}"/>
              </a:ext>
            </a:extLst>
          </p:cNvPr>
          <p:cNvSpPr>
            <a:spLocks noGrp="1"/>
          </p:cNvSpPr>
          <p:nvPr>
            <p:ph type="dt" sz="half" idx="2"/>
          </p:nvPr>
        </p:nvSpPr>
        <p:spPr>
          <a:xfrm>
            <a:off x="390144" y="6492875"/>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875977-89DE-C74E-8462-7B2338699120}" type="datetimeFigureOut">
              <a:rPr lang="en-US" smtClean="0"/>
              <a:t>3/25/2026</a:t>
            </a:fld>
            <a:endParaRPr lang="en-US"/>
          </a:p>
        </p:txBody>
      </p:sp>
      <p:sp>
        <p:nvSpPr>
          <p:cNvPr id="5" name="Footer Placeholder 4">
            <a:extLst>
              <a:ext uri="{FF2B5EF4-FFF2-40B4-BE49-F238E27FC236}">
                <a16:creationId xmlns:a16="http://schemas.microsoft.com/office/drawing/2014/main" id="{8B991687-2A29-BC4B-A4D3-C31E9B4EBFEB}"/>
              </a:ext>
            </a:extLst>
          </p:cNvPr>
          <p:cNvSpPr>
            <a:spLocks noGrp="1"/>
          </p:cNvSpPr>
          <p:nvPr>
            <p:ph type="ftr" sz="quarter" idx="3"/>
          </p:nvPr>
        </p:nvSpPr>
        <p:spPr>
          <a:xfrm>
            <a:off x="3133344" y="6492875"/>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1458A29-62F9-ED49-BA28-9F68799D43AF}"/>
              </a:ext>
            </a:extLst>
          </p:cNvPr>
          <p:cNvSpPr>
            <a:spLocks noGrp="1"/>
          </p:cNvSpPr>
          <p:nvPr>
            <p:ph type="sldNum" sz="quarter" idx="4"/>
          </p:nvPr>
        </p:nvSpPr>
        <p:spPr>
          <a:xfrm>
            <a:off x="10905744" y="6093714"/>
            <a:ext cx="120700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CAC513-A509-8D4A-ABDA-076B99FB0BF2}" type="slidenum">
              <a:rPr lang="en-US" smtClean="0"/>
              <a:t>‹#›</a:t>
            </a:fld>
            <a:endParaRPr lang="en-US"/>
          </a:p>
        </p:txBody>
      </p:sp>
    </p:spTree>
    <p:extLst>
      <p:ext uri="{BB962C8B-B14F-4D97-AF65-F5344CB8AC3E}">
        <p14:creationId xmlns:p14="http://schemas.microsoft.com/office/powerpoint/2010/main" val="1046167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5" r:id="rId5"/>
    <p:sldLayoutId id="2147483656" r:id="rId6"/>
  </p:sldLayoutIdLst>
  <p:txStyles>
    <p:titleStyle>
      <a:lvl1pPr algn="l" defTabSz="914400" rtl="0" eaLnBrk="1" latinLnBrk="0" hangingPunct="1">
        <a:lnSpc>
          <a:spcPct val="90000"/>
        </a:lnSpc>
        <a:spcBef>
          <a:spcPct val="0"/>
        </a:spcBef>
        <a:buNone/>
        <a:defRPr sz="4400" b="1" kern="1200">
          <a:solidFill>
            <a:srgbClr val="15799C"/>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pxhere.com/en/photo/764920"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837473B0-CC2E-450A-ABE3-18F120FF3D39}">
                <a1611:picAttrSrcUrl xmlns:a1611="http://schemas.microsoft.com/office/drawing/2016/11/main" r:id="rId4"/>
              </a:ext>
            </a:extLst>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95C9B-8C47-E99F-E919-9053A01CF35B}"/>
              </a:ext>
            </a:extLst>
          </p:cNvPr>
          <p:cNvSpPr>
            <a:spLocks noGrp="1"/>
          </p:cNvSpPr>
          <p:nvPr>
            <p:ph type="ctrTitle"/>
          </p:nvPr>
        </p:nvSpPr>
        <p:spPr>
          <a:xfrm>
            <a:off x="390144" y="3852863"/>
            <a:ext cx="9387840" cy="1827466"/>
          </a:xfrm>
        </p:spPr>
        <p:txBody>
          <a:bodyPr/>
          <a:lstStyle/>
          <a:p>
            <a:r>
              <a:rPr lang="en-NZ" sz="4000"/>
              <a:t>NGO outcome data collaboration</a:t>
            </a:r>
          </a:p>
        </p:txBody>
      </p:sp>
      <p:sp>
        <p:nvSpPr>
          <p:cNvPr id="3" name="Subtitle 2">
            <a:extLst>
              <a:ext uri="{FF2B5EF4-FFF2-40B4-BE49-F238E27FC236}">
                <a16:creationId xmlns:a16="http://schemas.microsoft.com/office/drawing/2014/main" id="{B7F4169E-D197-BC32-DA85-C102330C9138}"/>
              </a:ext>
            </a:extLst>
          </p:cNvPr>
          <p:cNvSpPr>
            <a:spLocks noGrp="1"/>
          </p:cNvSpPr>
          <p:nvPr>
            <p:ph type="subTitle" idx="1"/>
          </p:nvPr>
        </p:nvSpPr>
        <p:spPr/>
        <p:txBody>
          <a:bodyPr/>
          <a:lstStyle/>
          <a:p>
            <a:r>
              <a:rPr lang="en-US"/>
              <a:t>Survey results, March 2026</a:t>
            </a:r>
          </a:p>
          <a:p>
            <a:endParaRPr lang="en-NZ"/>
          </a:p>
        </p:txBody>
      </p:sp>
    </p:spTree>
    <p:extLst>
      <p:ext uri="{BB962C8B-B14F-4D97-AF65-F5344CB8AC3E}">
        <p14:creationId xmlns:p14="http://schemas.microsoft.com/office/powerpoint/2010/main" val="4029392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BDCA9-812C-58DF-2DB6-21D6EA78C0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253F60-9324-EA7C-1915-9C3E6FDF9EF6}"/>
              </a:ext>
            </a:extLst>
          </p:cNvPr>
          <p:cNvSpPr>
            <a:spLocks noGrp="1"/>
          </p:cNvSpPr>
          <p:nvPr>
            <p:ph type="title"/>
          </p:nvPr>
        </p:nvSpPr>
        <p:spPr>
          <a:xfrm>
            <a:off x="146296" y="303865"/>
            <a:ext cx="11622219" cy="615026"/>
          </a:xfrm>
        </p:spPr>
        <p:txBody>
          <a:bodyPr>
            <a:noAutofit/>
          </a:bodyPr>
          <a:lstStyle/>
          <a:p>
            <a:r>
              <a:rPr lang="en-NZ" sz="3600">
                <a:solidFill>
                  <a:schemeClr val="accent4">
                    <a:lumMod val="75000"/>
                  </a:schemeClr>
                </a:solidFill>
              </a:rPr>
              <a:t>Principles: data sovereignty, ownership,  protection</a:t>
            </a:r>
          </a:p>
        </p:txBody>
      </p:sp>
      <p:sp>
        <p:nvSpPr>
          <p:cNvPr id="5" name="TextBox 4">
            <a:extLst>
              <a:ext uri="{FF2B5EF4-FFF2-40B4-BE49-F238E27FC236}">
                <a16:creationId xmlns:a16="http://schemas.microsoft.com/office/drawing/2014/main" id="{CEA60C4F-FBE8-9424-293A-57C3217F6603}"/>
              </a:ext>
            </a:extLst>
          </p:cNvPr>
          <p:cNvSpPr txBox="1"/>
          <p:nvPr/>
        </p:nvSpPr>
        <p:spPr>
          <a:xfrm>
            <a:off x="394991" y="6262041"/>
            <a:ext cx="11617372" cy="430887"/>
          </a:xfrm>
          <a:prstGeom prst="rect">
            <a:avLst/>
          </a:prstGeom>
          <a:noFill/>
        </p:spPr>
        <p:txBody>
          <a:bodyPr wrap="square" rtlCol="0">
            <a:spAutoFit/>
          </a:bodyPr>
          <a:lstStyle/>
          <a:p>
            <a:pPr algn="ctr"/>
            <a:r>
              <a:rPr lang="en-GB" sz="2200" i="1">
                <a:solidFill>
                  <a:schemeClr val="bg1">
                    <a:lumMod val="50000"/>
                  </a:schemeClr>
                </a:solidFill>
              </a:rPr>
              <a:t>“Data sovereignty and protection. Respect and collaborative relationships.”</a:t>
            </a:r>
            <a:endParaRPr lang="en-NZ" sz="2200" i="1">
              <a:solidFill>
                <a:schemeClr val="bg1">
                  <a:lumMod val="50000"/>
                </a:schemeClr>
              </a:solidFill>
            </a:endParaRPr>
          </a:p>
        </p:txBody>
      </p:sp>
      <p:cxnSp>
        <p:nvCxnSpPr>
          <p:cNvPr id="6" name="Straight Connector 5">
            <a:extLst>
              <a:ext uri="{FF2B5EF4-FFF2-40B4-BE49-F238E27FC236}">
                <a16:creationId xmlns:a16="http://schemas.microsoft.com/office/drawing/2014/main" id="{25DC8C27-B049-4BB8-DD14-CADE05862BC6}"/>
              </a:ext>
            </a:extLst>
          </p:cNvPr>
          <p:cNvCxnSpPr/>
          <p:nvPr/>
        </p:nvCxnSpPr>
        <p:spPr>
          <a:xfrm>
            <a:off x="359273" y="5877845"/>
            <a:ext cx="11196267" cy="0"/>
          </a:xfrm>
          <a:prstGeom prst="line">
            <a:avLst/>
          </a:prstGeom>
          <a:ln>
            <a:solidFill>
              <a:srgbClr val="1E7678"/>
            </a:solidFill>
          </a:ln>
        </p:spPr>
        <p:style>
          <a:lnRef idx="1">
            <a:schemeClr val="accent1"/>
          </a:lnRef>
          <a:fillRef idx="0">
            <a:schemeClr val="accent1"/>
          </a:fillRef>
          <a:effectRef idx="0">
            <a:schemeClr val="accent1"/>
          </a:effectRef>
          <a:fontRef idx="minor">
            <a:schemeClr val="tx1"/>
          </a:fontRef>
        </p:style>
      </p:cxnSp>
      <p:graphicFrame>
        <p:nvGraphicFramePr>
          <p:cNvPr id="11" name="Content Placeholder 10">
            <a:extLst>
              <a:ext uri="{FF2B5EF4-FFF2-40B4-BE49-F238E27FC236}">
                <a16:creationId xmlns:a16="http://schemas.microsoft.com/office/drawing/2014/main" id="{F78A1676-5F5F-9BA3-F916-3180C9EA4015}"/>
              </a:ext>
            </a:extLst>
          </p:cNvPr>
          <p:cNvGraphicFramePr>
            <a:graphicFrameLocks noGrp="1"/>
          </p:cNvGraphicFramePr>
          <p:nvPr>
            <p:ph sz="half" idx="1"/>
            <p:extLst>
              <p:ext uri="{D42A27DB-BD31-4B8C-83A1-F6EECF244321}">
                <p14:modId xmlns:p14="http://schemas.microsoft.com/office/powerpoint/2010/main" val="3766434442"/>
              </p:ext>
            </p:extLst>
          </p:nvPr>
        </p:nvGraphicFramePr>
        <p:xfrm>
          <a:off x="179636" y="1094808"/>
          <a:ext cx="11832727" cy="4870070"/>
        </p:xfrm>
        <a:graphic>
          <a:graphicData uri="http://schemas.openxmlformats.org/drawingml/2006/table">
            <a:tbl>
              <a:tblPr firstRow="1" bandRow="1">
                <a:tableStyleId>{5C22544A-7EE6-4342-B048-85BDC9FD1C3A}</a:tableStyleId>
              </a:tblPr>
              <a:tblGrid>
                <a:gridCol w="1886446">
                  <a:extLst>
                    <a:ext uri="{9D8B030D-6E8A-4147-A177-3AD203B41FA5}">
                      <a16:colId xmlns:a16="http://schemas.microsoft.com/office/drawing/2014/main" val="2951849035"/>
                    </a:ext>
                  </a:extLst>
                </a:gridCol>
                <a:gridCol w="4984075">
                  <a:extLst>
                    <a:ext uri="{9D8B030D-6E8A-4147-A177-3AD203B41FA5}">
                      <a16:colId xmlns:a16="http://schemas.microsoft.com/office/drawing/2014/main" val="1812832871"/>
                    </a:ext>
                  </a:extLst>
                </a:gridCol>
                <a:gridCol w="4962206">
                  <a:extLst>
                    <a:ext uri="{9D8B030D-6E8A-4147-A177-3AD203B41FA5}">
                      <a16:colId xmlns:a16="http://schemas.microsoft.com/office/drawing/2014/main" val="826684390"/>
                    </a:ext>
                  </a:extLst>
                </a:gridCol>
              </a:tblGrid>
              <a:tr h="370840">
                <a:tc>
                  <a:txBody>
                    <a:bodyPr/>
                    <a:lstStyle/>
                    <a:p>
                      <a:pPr>
                        <a:lnSpc>
                          <a:spcPct val="130000"/>
                        </a:lnSpc>
                      </a:pPr>
                      <a:endParaRPr lang="en-NZ">
                        <a:highlight>
                          <a:srgbClr val="1E7678"/>
                        </a:highlight>
                      </a:endParaRPr>
                    </a:p>
                  </a:txBody>
                  <a:tcPr>
                    <a:solidFill>
                      <a:srgbClr val="1E7678"/>
                    </a:solidFill>
                  </a:tcPr>
                </a:tc>
                <a:tc>
                  <a:txBody>
                    <a:bodyPr/>
                    <a:lstStyle/>
                    <a:p>
                      <a:pPr>
                        <a:lnSpc>
                          <a:spcPct val="130000"/>
                        </a:lnSpc>
                      </a:pPr>
                      <a:r>
                        <a:rPr lang="en-NZ">
                          <a:highlight>
                            <a:srgbClr val="1E7678"/>
                          </a:highlight>
                        </a:rPr>
                        <a:t>Kaupapa Māori providers</a:t>
                      </a:r>
                    </a:p>
                  </a:txBody>
                  <a:tcPr>
                    <a:solidFill>
                      <a:srgbClr val="1E7678"/>
                    </a:solidFill>
                  </a:tcPr>
                </a:tc>
                <a:tc>
                  <a:txBody>
                    <a:bodyPr/>
                    <a:lstStyle/>
                    <a:p>
                      <a:pPr>
                        <a:lnSpc>
                          <a:spcPct val="130000"/>
                        </a:lnSpc>
                      </a:pPr>
                      <a:r>
                        <a:rPr lang="en-NZ">
                          <a:highlight>
                            <a:srgbClr val="1E7678"/>
                          </a:highlight>
                        </a:rPr>
                        <a:t>Non-Kaupapa Māori providers</a:t>
                      </a:r>
                    </a:p>
                  </a:txBody>
                  <a:tcPr>
                    <a:solidFill>
                      <a:srgbClr val="1E7678"/>
                    </a:solidFill>
                  </a:tcPr>
                </a:tc>
                <a:extLst>
                  <a:ext uri="{0D108BD9-81ED-4DB2-BD59-A6C34878D82A}">
                    <a16:rowId xmlns:a16="http://schemas.microsoft.com/office/drawing/2014/main" val="3654607209"/>
                  </a:ext>
                </a:extLst>
              </a:tr>
              <a:tr h="370840">
                <a:tc>
                  <a:txBody>
                    <a:bodyPr/>
                    <a:lstStyle/>
                    <a:p>
                      <a:pPr>
                        <a:lnSpc>
                          <a:spcPct val="130000"/>
                        </a:lnSpc>
                      </a:pPr>
                      <a:r>
                        <a:rPr lang="en-NZ" sz="2000"/>
                        <a:t>Community of Practice</a:t>
                      </a:r>
                    </a:p>
                  </a:txBody>
                  <a:tcPr/>
                </a:tc>
                <a:tc>
                  <a:txBody>
                    <a:bodyPr/>
                    <a:lstStyle/>
                    <a:p>
                      <a:pPr marL="285750" indent="-285750">
                        <a:lnSpc>
                          <a:spcPct val="130000"/>
                        </a:lnSpc>
                        <a:buFont typeface="Arial" panose="020B0604020202020204" pitchFamily="34" charset="0"/>
                        <a:buChar char="•"/>
                      </a:pPr>
                      <a:r>
                        <a:rPr lang="en-NZ" sz="2000"/>
                        <a:t>16/19 answered</a:t>
                      </a:r>
                    </a:p>
                    <a:p>
                      <a:pPr marL="285750" indent="-285750">
                        <a:lnSpc>
                          <a:spcPct val="130000"/>
                        </a:lnSpc>
                        <a:buFont typeface="Arial" panose="020B0604020202020204" pitchFamily="34" charset="0"/>
                        <a:buChar char="•"/>
                      </a:pPr>
                      <a:r>
                        <a:rPr lang="en-NZ" sz="2000"/>
                        <a:t>Some level of interest (75%)</a:t>
                      </a:r>
                    </a:p>
                    <a:p>
                      <a:pPr marL="285750" indent="-285750">
                        <a:lnSpc>
                          <a:spcPct val="130000"/>
                        </a:lnSpc>
                        <a:buFont typeface="Arial" panose="020B0604020202020204" pitchFamily="34" charset="0"/>
                        <a:buChar char="•"/>
                      </a:pPr>
                      <a:r>
                        <a:rPr lang="en-NZ" sz="2000"/>
                        <a:t>Mostly with certain terms and conditions</a:t>
                      </a:r>
                    </a:p>
                  </a:txBody>
                  <a:tcPr/>
                </a:tc>
                <a:tc>
                  <a:txBody>
                    <a:bodyPr/>
                    <a:lstStyle/>
                    <a:p>
                      <a:pPr marL="285750" indent="-285750">
                        <a:lnSpc>
                          <a:spcPct val="130000"/>
                        </a:lnSpc>
                        <a:buFont typeface="Arial" panose="020B0604020202020204" pitchFamily="34" charset="0"/>
                        <a:buChar char="•"/>
                      </a:pPr>
                      <a:r>
                        <a:rPr lang="en-NZ" sz="2000"/>
                        <a:t>48/57 answered</a:t>
                      </a:r>
                    </a:p>
                    <a:p>
                      <a:pPr marL="285750" indent="-285750">
                        <a:lnSpc>
                          <a:spcPct val="130000"/>
                        </a:lnSpc>
                        <a:buFont typeface="Arial" panose="020B0604020202020204" pitchFamily="34" charset="0"/>
                        <a:buChar char="•"/>
                      </a:pPr>
                      <a:r>
                        <a:rPr lang="en-NZ" sz="2000"/>
                        <a:t>Some level of interest (88%)</a:t>
                      </a:r>
                    </a:p>
                    <a:p>
                      <a:pPr marL="285750" indent="-285750">
                        <a:lnSpc>
                          <a:spcPct val="130000"/>
                        </a:lnSpc>
                        <a:buFont typeface="Arial" panose="020B0604020202020204" pitchFamily="34" charset="0"/>
                        <a:buChar char="•"/>
                      </a:pPr>
                      <a:r>
                        <a:rPr lang="en-NZ" sz="2000"/>
                        <a:t>Mostly very interested </a:t>
                      </a:r>
                    </a:p>
                  </a:txBody>
                  <a:tcPr/>
                </a:tc>
                <a:extLst>
                  <a:ext uri="{0D108BD9-81ED-4DB2-BD59-A6C34878D82A}">
                    <a16:rowId xmlns:a16="http://schemas.microsoft.com/office/drawing/2014/main" val="3351372760"/>
                  </a:ext>
                </a:extLst>
              </a:tr>
              <a:tr h="370840">
                <a:tc>
                  <a:txBody>
                    <a:bodyPr/>
                    <a:lstStyle/>
                    <a:p>
                      <a:pPr>
                        <a:lnSpc>
                          <a:spcPct val="130000"/>
                        </a:lnSpc>
                      </a:pPr>
                      <a:r>
                        <a:rPr lang="en-NZ" sz="2000"/>
                        <a:t>Conditions for national approach, </a:t>
                      </a:r>
                      <a:r>
                        <a:rPr lang="en-NZ" sz="2000" err="1"/>
                        <a:t>eg</a:t>
                      </a:r>
                      <a:r>
                        <a:rPr lang="en-NZ" sz="2000"/>
                        <a:t> PRIMHD</a:t>
                      </a:r>
                    </a:p>
                  </a:txBody>
                  <a:tcPr/>
                </a:tc>
                <a:tc>
                  <a:txBody>
                    <a:bodyPr/>
                    <a:lstStyle/>
                    <a:p>
                      <a:pPr marL="285750" indent="-285750">
                        <a:lnSpc>
                          <a:spcPct val="130000"/>
                        </a:lnSpc>
                        <a:buFont typeface="Arial" panose="020B0604020202020204" pitchFamily="34" charset="0"/>
                        <a:buChar char="•"/>
                      </a:pPr>
                      <a:r>
                        <a:rPr lang="en-NZ" sz="2000"/>
                        <a:t>16/19 answered </a:t>
                      </a:r>
                    </a:p>
                    <a:p>
                      <a:pPr marL="285750" indent="-285750">
                        <a:lnSpc>
                          <a:spcPct val="130000"/>
                        </a:lnSpc>
                        <a:buFont typeface="Arial" panose="020B0604020202020204" pitchFamily="34" charset="0"/>
                        <a:buChar char="•"/>
                      </a:pPr>
                      <a:r>
                        <a:rPr lang="en-NZ" sz="2000"/>
                        <a:t>3 organisations don’t support</a:t>
                      </a:r>
                    </a:p>
                    <a:p>
                      <a:pPr marL="285750" indent="-285750">
                        <a:lnSpc>
                          <a:spcPct val="130000"/>
                        </a:lnSpc>
                        <a:buFont typeface="Arial" panose="020B0604020202020204" pitchFamily="34" charset="0"/>
                        <a:buChar char="•"/>
                      </a:pPr>
                      <a:r>
                        <a:rPr lang="en-NZ" sz="2000"/>
                        <a:t>Data sovereignty principles (81%)</a:t>
                      </a:r>
                    </a:p>
                    <a:p>
                      <a:pPr marL="285750" indent="-285750">
                        <a:lnSpc>
                          <a:spcPct val="130000"/>
                        </a:lnSpc>
                        <a:buFont typeface="Arial" panose="020B0604020202020204" pitchFamily="34" charset="0"/>
                        <a:buChar char="•"/>
                      </a:pPr>
                      <a:r>
                        <a:rPr lang="en-NZ" sz="2000"/>
                        <a:t>NGO ownership of data (56%)</a:t>
                      </a:r>
                    </a:p>
                    <a:p>
                      <a:pPr marL="285750" indent="-285750">
                        <a:lnSpc>
                          <a:spcPct val="130000"/>
                        </a:lnSpc>
                        <a:buFont typeface="Arial" panose="020B0604020202020204" pitchFamily="34" charset="0"/>
                        <a:buChar char="•"/>
                      </a:pPr>
                      <a:r>
                        <a:rPr lang="en-NZ" sz="2000"/>
                        <a:t>Robust, secure data infrastructure (38%)</a:t>
                      </a:r>
                    </a:p>
                    <a:p>
                      <a:pPr marL="285750" indent="-285750">
                        <a:lnSpc>
                          <a:spcPct val="130000"/>
                        </a:lnSpc>
                        <a:buFont typeface="Arial" panose="020B0604020202020204" pitchFamily="34" charset="0"/>
                        <a:buChar char="•"/>
                      </a:pPr>
                      <a:r>
                        <a:rPr lang="en-NZ" sz="2000"/>
                        <a:t>PRIMHD data collection time consuming, could be simpler</a:t>
                      </a:r>
                    </a:p>
                  </a:txBody>
                  <a:tcPr/>
                </a:tc>
                <a:tc>
                  <a:txBody>
                    <a:bodyPr/>
                    <a:lstStyle/>
                    <a:p>
                      <a:pPr marL="285750" indent="-285750">
                        <a:lnSpc>
                          <a:spcPct val="130000"/>
                        </a:lnSpc>
                        <a:buFont typeface="Arial" panose="020B0604020202020204" pitchFamily="34" charset="0"/>
                        <a:buChar char="•"/>
                      </a:pPr>
                      <a:r>
                        <a:rPr lang="en-NZ" sz="2000"/>
                        <a:t>49/57 answered</a:t>
                      </a:r>
                    </a:p>
                    <a:p>
                      <a:pPr marL="285750" indent="-285750">
                        <a:lnSpc>
                          <a:spcPct val="130000"/>
                        </a:lnSpc>
                        <a:buFont typeface="Arial" panose="020B0604020202020204" pitchFamily="34" charset="0"/>
                        <a:buChar char="•"/>
                      </a:pPr>
                      <a:r>
                        <a:rPr lang="en-NZ" sz="2000"/>
                        <a:t>NGO data ownership (47%)</a:t>
                      </a:r>
                    </a:p>
                    <a:p>
                      <a:pPr marL="285750" marR="0" lvl="0" indent="-285750" algn="l" defTabSz="914400" rtl="0" eaLnBrk="1" fontAlgn="auto" latinLnBrk="0" hangingPunct="1">
                        <a:lnSpc>
                          <a:spcPct val="130000"/>
                        </a:lnSpc>
                        <a:spcBef>
                          <a:spcPts val="0"/>
                        </a:spcBef>
                        <a:spcAft>
                          <a:spcPts val="0"/>
                        </a:spcAft>
                        <a:buClrTx/>
                        <a:buSzTx/>
                        <a:buFont typeface="Arial" panose="020B0604020202020204" pitchFamily="34" charset="0"/>
                        <a:buChar char="•"/>
                        <a:tabLst/>
                        <a:defRPr/>
                      </a:pPr>
                      <a:r>
                        <a:rPr lang="en-NZ" sz="2000"/>
                        <a:t>Data insights for NGOs (47%)</a:t>
                      </a:r>
                    </a:p>
                    <a:p>
                      <a:pPr marL="285750" marR="0" lvl="0" indent="-285750" algn="l" defTabSz="914400" rtl="0" eaLnBrk="1" fontAlgn="auto" latinLnBrk="0" hangingPunct="1">
                        <a:lnSpc>
                          <a:spcPct val="130000"/>
                        </a:lnSpc>
                        <a:spcBef>
                          <a:spcPts val="0"/>
                        </a:spcBef>
                        <a:spcAft>
                          <a:spcPts val="0"/>
                        </a:spcAft>
                        <a:buClrTx/>
                        <a:buSzTx/>
                        <a:buFont typeface="Arial" panose="020B0604020202020204" pitchFamily="34" charset="0"/>
                        <a:buChar char="•"/>
                        <a:tabLst/>
                        <a:defRPr/>
                      </a:pPr>
                      <a:r>
                        <a:rPr lang="en-NZ" sz="2000"/>
                        <a:t>Robust, secure data infrastructure (45%)</a:t>
                      </a:r>
                    </a:p>
                    <a:p>
                      <a:pPr marL="285750" marR="0" lvl="0" indent="-285750" algn="l" defTabSz="914400" rtl="0" eaLnBrk="1" fontAlgn="auto" latinLnBrk="0" hangingPunct="1">
                        <a:lnSpc>
                          <a:spcPct val="130000"/>
                        </a:lnSpc>
                        <a:spcBef>
                          <a:spcPts val="0"/>
                        </a:spcBef>
                        <a:spcAft>
                          <a:spcPts val="0"/>
                        </a:spcAft>
                        <a:buClrTx/>
                        <a:buSzTx/>
                        <a:buFont typeface="Arial" panose="020B0604020202020204" pitchFamily="34" charset="0"/>
                        <a:buChar char="•"/>
                        <a:tabLst/>
                        <a:defRPr/>
                      </a:pPr>
                      <a:r>
                        <a:rPr lang="en-NZ" sz="2000"/>
                        <a:t>Consent for use/reuse (45%)</a:t>
                      </a:r>
                    </a:p>
                    <a:p>
                      <a:pPr marL="285750" marR="0" lvl="0" indent="-285750" algn="l" defTabSz="914400" rtl="0" eaLnBrk="1" fontAlgn="auto" latinLnBrk="0" hangingPunct="1">
                        <a:lnSpc>
                          <a:spcPct val="130000"/>
                        </a:lnSpc>
                        <a:spcBef>
                          <a:spcPts val="0"/>
                        </a:spcBef>
                        <a:spcAft>
                          <a:spcPts val="0"/>
                        </a:spcAft>
                        <a:buClrTx/>
                        <a:buSzTx/>
                        <a:buFont typeface="Arial" panose="020B0604020202020204" pitchFamily="34" charset="0"/>
                        <a:buChar char="•"/>
                        <a:tabLst/>
                        <a:defRPr/>
                      </a:pPr>
                      <a:r>
                        <a:rPr lang="en-NZ" sz="2000"/>
                        <a:t>Investment to support</a:t>
                      </a:r>
                    </a:p>
                  </a:txBody>
                  <a:tcPr/>
                </a:tc>
                <a:extLst>
                  <a:ext uri="{0D108BD9-81ED-4DB2-BD59-A6C34878D82A}">
                    <a16:rowId xmlns:a16="http://schemas.microsoft.com/office/drawing/2014/main" val="2640489292"/>
                  </a:ext>
                </a:extLst>
              </a:tr>
            </a:tbl>
          </a:graphicData>
        </a:graphic>
      </p:graphicFrame>
      <p:cxnSp>
        <p:nvCxnSpPr>
          <p:cNvPr id="13" name="Straight Connector 12">
            <a:extLst>
              <a:ext uri="{FF2B5EF4-FFF2-40B4-BE49-F238E27FC236}">
                <a16:creationId xmlns:a16="http://schemas.microsoft.com/office/drawing/2014/main" id="{B6147BE4-E0CF-6F70-FCAD-FDE3BFCAFA6C}"/>
              </a:ext>
            </a:extLst>
          </p:cNvPr>
          <p:cNvCxnSpPr/>
          <p:nvPr/>
        </p:nvCxnSpPr>
        <p:spPr>
          <a:xfrm>
            <a:off x="392611" y="6140795"/>
            <a:ext cx="11196267" cy="0"/>
          </a:xfrm>
          <a:prstGeom prst="line">
            <a:avLst/>
          </a:prstGeom>
          <a:ln>
            <a:solidFill>
              <a:srgbClr val="1E767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96707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80C94-ADEF-4C76-E060-809F34DAED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33FB67-456E-7EFB-AD07-9731E6B0ECDE}"/>
              </a:ext>
            </a:extLst>
          </p:cNvPr>
          <p:cNvSpPr>
            <a:spLocks noGrp="1"/>
          </p:cNvSpPr>
          <p:nvPr>
            <p:ph type="title"/>
          </p:nvPr>
        </p:nvSpPr>
        <p:spPr>
          <a:xfrm>
            <a:off x="390144" y="365126"/>
            <a:ext cx="10515600" cy="987686"/>
          </a:xfrm>
        </p:spPr>
        <p:txBody>
          <a:bodyPr/>
          <a:lstStyle/>
          <a:p>
            <a:r>
              <a:rPr lang="en-NZ">
                <a:solidFill>
                  <a:schemeClr val="accent4">
                    <a:lumMod val="75000"/>
                  </a:schemeClr>
                </a:solidFill>
              </a:rPr>
              <a:t>Conclusions</a:t>
            </a:r>
          </a:p>
        </p:txBody>
      </p:sp>
      <p:sp>
        <p:nvSpPr>
          <p:cNvPr id="4" name="Content Placeholder 3">
            <a:extLst>
              <a:ext uri="{FF2B5EF4-FFF2-40B4-BE49-F238E27FC236}">
                <a16:creationId xmlns:a16="http://schemas.microsoft.com/office/drawing/2014/main" id="{29A7BD34-BF04-01D6-908C-0E88027F1E0F}"/>
              </a:ext>
            </a:extLst>
          </p:cNvPr>
          <p:cNvSpPr>
            <a:spLocks noGrp="1"/>
          </p:cNvSpPr>
          <p:nvPr>
            <p:ph sz="half" idx="2"/>
          </p:nvPr>
        </p:nvSpPr>
        <p:spPr>
          <a:xfrm>
            <a:off x="390144" y="1590366"/>
            <a:ext cx="11417543" cy="4717669"/>
          </a:xfrm>
        </p:spPr>
        <p:txBody>
          <a:bodyPr vert="horz" lIns="91440" tIns="45720" rIns="91440" bIns="45720" rtlCol="0" anchor="t">
            <a:normAutofit lnSpcReduction="10000"/>
          </a:bodyPr>
          <a:lstStyle/>
          <a:p>
            <a:pPr>
              <a:lnSpc>
                <a:spcPct val="120000"/>
              </a:lnSpc>
              <a:buClr>
                <a:srgbClr val="1E7678"/>
              </a:buClr>
            </a:pPr>
            <a:r>
              <a:rPr lang="en-US" dirty="0"/>
              <a:t>Good survey representation from diversity of NGOs – thank you!</a:t>
            </a:r>
          </a:p>
          <a:p>
            <a:pPr>
              <a:lnSpc>
                <a:spcPct val="120000"/>
              </a:lnSpc>
              <a:buClr>
                <a:srgbClr val="1E7678"/>
              </a:buClr>
            </a:pPr>
            <a:r>
              <a:rPr lang="en-US" dirty="0"/>
              <a:t>Some common domains of interest</a:t>
            </a:r>
          </a:p>
          <a:p>
            <a:pPr>
              <a:lnSpc>
                <a:spcPct val="120000"/>
              </a:lnSpc>
              <a:buClr>
                <a:srgbClr val="1E7678"/>
              </a:buClr>
            </a:pPr>
            <a:r>
              <a:rPr lang="en-US" dirty="0"/>
              <a:t>Some tools more commonly used across NGO services</a:t>
            </a:r>
          </a:p>
          <a:p>
            <a:pPr>
              <a:lnSpc>
                <a:spcPct val="120000"/>
              </a:lnSpc>
              <a:buClr>
                <a:srgbClr val="1E7678"/>
              </a:buClr>
            </a:pPr>
            <a:r>
              <a:rPr lang="en-US" dirty="0"/>
              <a:t>CoP interest and expectations around any national approach</a:t>
            </a:r>
          </a:p>
          <a:p>
            <a:pPr>
              <a:lnSpc>
                <a:spcPct val="120000"/>
              </a:lnSpc>
              <a:buClr>
                <a:srgbClr val="1E7678"/>
              </a:buClr>
            </a:pPr>
            <a:r>
              <a:rPr lang="en-US" dirty="0"/>
              <a:t>Share presentation on secure part Platform website + survey findings</a:t>
            </a:r>
          </a:p>
          <a:p>
            <a:pPr>
              <a:lnSpc>
                <a:spcPct val="120000"/>
              </a:lnSpc>
              <a:buClr>
                <a:srgbClr val="1E7678"/>
              </a:buClr>
            </a:pPr>
            <a:r>
              <a:rPr lang="en-US" dirty="0"/>
              <a:t>Inform next steps</a:t>
            </a:r>
          </a:p>
          <a:p>
            <a:pPr lvl="1">
              <a:lnSpc>
                <a:spcPct val="120000"/>
              </a:lnSpc>
              <a:buClr>
                <a:srgbClr val="1E7678"/>
              </a:buClr>
            </a:pPr>
            <a:r>
              <a:rPr lang="en-US" dirty="0"/>
              <a:t>Focus groups</a:t>
            </a:r>
          </a:p>
          <a:p>
            <a:pPr lvl="1">
              <a:lnSpc>
                <a:spcPct val="120000"/>
              </a:lnSpc>
              <a:buClr>
                <a:srgbClr val="1E7678"/>
              </a:buClr>
            </a:pPr>
            <a:r>
              <a:rPr lang="en-US" dirty="0"/>
              <a:t>Final </a:t>
            </a:r>
            <a:r>
              <a:rPr lang="en-US"/>
              <a:t>report to </a:t>
            </a:r>
            <a:r>
              <a:rPr lang="en-US" dirty="0"/>
              <a:t>be completed June 2026</a:t>
            </a:r>
          </a:p>
          <a:p>
            <a:pPr lvl="1">
              <a:lnSpc>
                <a:spcPct val="120000"/>
              </a:lnSpc>
              <a:buClr>
                <a:srgbClr val="1E7678"/>
              </a:buClr>
            </a:pPr>
            <a:endParaRPr lang="en-US" dirty="0"/>
          </a:p>
          <a:p>
            <a:pPr marL="0" indent="0">
              <a:lnSpc>
                <a:spcPct val="120000"/>
              </a:lnSpc>
              <a:buNone/>
            </a:pPr>
            <a:endParaRPr lang="en-US" dirty="0"/>
          </a:p>
          <a:p>
            <a:pPr marL="0" indent="0">
              <a:lnSpc>
                <a:spcPct val="120000"/>
              </a:lnSpc>
              <a:buNone/>
            </a:pPr>
            <a:endParaRPr lang="en-US" dirty="0"/>
          </a:p>
          <a:p>
            <a:pPr marL="0" indent="0">
              <a:lnSpc>
                <a:spcPct val="120000"/>
              </a:lnSpc>
              <a:buNone/>
            </a:pPr>
            <a:endParaRPr lang="en-US" dirty="0"/>
          </a:p>
          <a:p>
            <a:pPr marL="0" indent="0">
              <a:lnSpc>
                <a:spcPct val="120000"/>
              </a:lnSpc>
              <a:buNone/>
            </a:pPr>
            <a:endParaRPr lang="en-US" dirty="0"/>
          </a:p>
          <a:p>
            <a:endParaRPr lang="en-NZ" dirty="0"/>
          </a:p>
        </p:txBody>
      </p:sp>
    </p:spTree>
    <p:extLst>
      <p:ext uri="{BB962C8B-B14F-4D97-AF65-F5344CB8AC3E}">
        <p14:creationId xmlns:p14="http://schemas.microsoft.com/office/powerpoint/2010/main" val="20821013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0894B-70D1-4BE3-B584-A0F12DC38C00}"/>
              </a:ext>
            </a:extLst>
          </p:cNvPr>
          <p:cNvSpPr>
            <a:spLocks noGrp="1"/>
          </p:cNvSpPr>
          <p:nvPr>
            <p:ph type="title"/>
          </p:nvPr>
        </p:nvSpPr>
        <p:spPr>
          <a:xfrm>
            <a:off x="741872" y="365126"/>
            <a:ext cx="9454551" cy="975160"/>
          </a:xfrm>
        </p:spPr>
        <p:txBody>
          <a:bodyPr/>
          <a:lstStyle/>
          <a:p>
            <a:r>
              <a:rPr lang="mi-NZ" sz="4000" err="1"/>
              <a:t>High</a:t>
            </a:r>
            <a:r>
              <a:rPr lang="mi-NZ" sz="4000"/>
              <a:t> </a:t>
            </a:r>
            <a:r>
              <a:rPr lang="mi-NZ" sz="4000" err="1"/>
              <a:t>level</a:t>
            </a:r>
            <a:r>
              <a:rPr lang="mi-NZ" sz="4000"/>
              <a:t> </a:t>
            </a:r>
            <a:r>
              <a:rPr lang="mi-NZ" sz="4000" err="1"/>
              <a:t>of</a:t>
            </a:r>
            <a:r>
              <a:rPr lang="mi-NZ" sz="4000"/>
              <a:t> </a:t>
            </a:r>
            <a:r>
              <a:rPr lang="mi-NZ" sz="4000" err="1"/>
              <a:t>survey</a:t>
            </a:r>
            <a:r>
              <a:rPr lang="mi-NZ" sz="4000"/>
              <a:t> </a:t>
            </a:r>
            <a:r>
              <a:rPr lang="mi-NZ" sz="4000" err="1"/>
              <a:t>participation</a:t>
            </a:r>
            <a:endParaRPr lang="en-NZ" sz="4000"/>
          </a:p>
        </p:txBody>
      </p:sp>
      <p:sp>
        <p:nvSpPr>
          <p:cNvPr id="3" name="Content Placeholder 2">
            <a:extLst>
              <a:ext uri="{FF2B5EF4-FFF2-40B4-BE49-F238E27FC236}">
                <a16:creationId xmlns:a16="http://schemas.microsoft.com/office/drawing/2014/main" id="{BDDFBDB2-BF4F-4766-B84C-E88E1A7EAF93}"/>
              </a:ext>
            </a:extLst>
          </p:cNvPr>
          <p:cNvSpPr>
            <a:spLocks noGrp="1"/>
          </p:cNvSpPr>
          <p:nvPr>
            <p:ph idx="1"/>
          </p:nvPr>
        </p:nvSpPr>
        <p:spPr/>
        <p:txBody>
          <a:bodyPr>
            <a:normAutofit lnSpcReduction="10000"/>
          </a:bodyPr>
          <a:lstStyle/>
          <a:p>
            <a:pPr marL="103187" indent="0">
              <a:lnSpc>
                <a:spcPct val="130000"/>
              </a:lnSpc>
              <a:buNone/>
            </a:pPr>
            <a:r>
              <a:rPr lang="mi-NZ" sz="7000">
                <a:solidFill>
                  <a:srgbClr val="1E7678"/>
                </a:solidFill>
              </a:rPr>
              <a:t>200+ </a:t>
            </a:r>
            <a:r>
              <a:rPr lang="mi-NZ" err="1"/>
              <a:t>mental</a:t>
            </a:r>
            <a:r>
              <a:rPr lang="mi-NZ"/>
              <a:t> </a:t>
            </a:r>
            <a:r>
              <a:rPr lang="mi-NZ" err="1"/>
              <a:t>health</a:t>
            </a:r>
            <a:r>
              <a:rPr lang="mi-NZ"/>
              <a:t> &amp; </a:t>
            </a:r>
            <a:r>
              <a:rPr lang="mi-NZ" err="1"/>
              <a:t>addiction</a:t>
            </a:r>
            <a:r>
              <a:rPr lang="mi-NZ"/>
              <a:t> </a:t>
            </a:r>
            <a:r>
              <a:rPr lang="mi-NZ" err="1"/>
              <a:t>NGOs</a:t>
            </a:r>
            <a:endParaRPr lang="mi-NZ"/>
          </a:p>
          <a:p>
            <a:pPr marL="103187" indent="0">
              <a:lnSpc>
                <a:spcPct val="130000"/>
              </a:lnSpc>
              <a:buNone/>
            </a:pPr>
            <a:r>
              <a:rPr lang="mi-NZ" sz="7000">
                <a:solidFill>
                  <a:srgbClr val="1E7678"/>
                </a:solidFill>
              </a:rPr>
              <a:t>137</a:t>
            </a:r>
            <a:r>
              <a:rPr lang="mi-NZ" sz="7000">
                <a:solidFill>
                  <a:srgbClr val="5BB78C"/>
                </a:solidFill>
              </a:rPr>
              <a:t> </a:t>
            </a:r>
            <a:r>
              <a:rPr lang="mi-NZ" err="1"/>
              <a:t>Platform</a:t>
            </a:r>
            <a:r>
              <a:rPr lang="mi-NZ"/>
              <a:t> </a:t>
            </a:r>
            <a:r>
              <a:rPr lang="mi-NZ" err="1"/>
              <a:t>contacts</a:t>
            </a:r>
            <a:r>
              <a:rPr lang="mi-NZ"/>
              <a:t> from </a:t>
            </a:r>
            <a:r>
              <a:rPr lang="mi-NZ" err="1"/>
              <a:t>members</a:t>
            </a:r>
            <a:r>
              <a:rPr lang="mi-NZ"/>
              <a:t> </a:t>
            </a:r>
            <a:r>
              <a:rPr lang="mi-NZ" err="1"/>
              <a:t>list</a:t>
            </a:r>
            <a:r>
              <a:rPr lang="mi-NZ"/>
              <a:t> </a:t>
            </a:r>
            <a:r>
              <a:rPr lang="mi-NZ" err="1"/>
              <a:t>invited</a:t>
            </a:r>
            <a:endParaRPr lang="mi-NZ"/>
          </a:p>
          <a:p>
            <a:pPr marL="103187" indent="0">
              <a:lnSpc>
                <a:spcPct val="130000"/>
              </a:lnSpc>
              <a:buNone/>
            </a:pPr>
            <a:r>
              <a:rPr lang="mi-NZ" sz="7000">
                <a:solidFill>
                  <a:srgbClr val="1E7678"/>
                </a:solidFill>
              </a:rPr>
              <a:t>74</a:t>
            </a:r>
            <a:r>
              <a:rPr lang="mi-NZ" sz="7000"/>
              <a:t> </a:t>
            </a:r>
            <a:r>
              <a:rPr lang="mi-NZ" b="1" err="1"/>
              <a:t>organisations</a:t>
            </a:r>
            <a:r>
              <a:rPr lang="mi-NZ"/>
              <a:t> </a:t>
            </a:r>
            <a:r>
              <a:rPr lang="mi-NZ" err="1"/>
              <a:t>took</a:t>
            </a:r>
            <a:r>
              <a:rPr lang="mi-NZ"/>
              <a:t> </a:t>
            </a:r>
            <a:r>
              <a:rPr lang="mi-NZ" err="1"/>
              <a:t>part</a:t>
            </a:r>
            <a:r>
              <a:rPr lang="mi-NZ"/>
              <a:t> </a:t>
            </a:r>
            <a:r>
              <a:rPr lang="mi-NZ" err="1"/>
              <a:t>in</a:t>
            </a:r>
            <a:r>
              <a:rPr lang="mi-NZ"/>
              <a:t> </a:t>
            </a:r>
            <a:r>
              <a:rPr lang="mi-NZ" err="1"/>
              <a:t>survey</a:t>
            </a:r>
            <a:r>
              <a:rPr lang="mi-NZ"/>
              <a:t> </a:t>
            </a:r>
          </a:p>
          <a:p>
            <a:pPr marL="103187" indent="0">
              <a:lnSpc>
                <a:spcPct val="100000"/>
              </a:lnSpc>
              <a:buNone/>
            </a:pPr>
            <a:endParaRPr lang="mi-NZ"/>
          </a:p>
          <a:p>
            <a:pPr marL="103187" indent="0">
              <a:lnSpc>
                <a:spcPct val="100000"/>
              </a:lnSpc>
              <a:buNone/>
            </a:pPr>
            <a:endParaRPr lang="mi-NZ"/>
          </a:p>
          <a:p>
            <a:pPr marL="103187" indent="0">
              <a:lnSpc>
                <a:spcPct val="100000"/>
              </a:lnSpc>
              <a:buNone/>
            </a:pPr>
            <a:endParaRPr lang="mi-NZ"/>
          </a:p>
          <a:p>
            <a:pPr marL="103187" indent="0">
              <a:lnSpc>
                <a:spcPct val="100000"/>
              </a:lnSpc>
              <a:buNone/>
            </a:pPr>
            <a:endParaRPr lang="mi-NZ"/>
          </a:p>
          <a:p>
            <a:pPr marL="103187" indent="0">
              <a:lnSpc>
                <a:spcPct val="100000"/>
              </a:lnSpc>
              <a:buNone/>
            </a:pPr>
            <a:endParaRPr lang="mi-NZ"/>
          </a:p>
          <a:p>
            <a:pPr marL="103187" indent="0">
              <a:buNone/>
            </a:pPr>
            <a:endParaRPr lang="mi-NZ"/>
          </a:p>
          <a:p>
            <a:pPr marL="514350" indent="-514350"/>
            <a:endParaRPr lang="mi-NZ"/>
          </a:p>
          <a:p>
            <a:pPr marL="0" indent="0">
              <a:buNone/>
            </a:pPr>
            <a:endParaRPr lang="en-NZ"/>
          </a:p>
          <a:p>
            <a:pPr marL="514350" indent="-514350">
              <a:buFont typeface="+mj-lt"/>
              <a:buAutoNum type="arabicPeriod"/>
            </a:pPr>
            <a:endParaRPr lang="mi-NZ"/>
          </a:p>
        </p:txBody>
      </p:sp>
    </p:spTree>
    <p:extLst>
      <p:ext uri="{BB962C8B-B14F-4D97-AF65-F5344CB8AC3E}">
        <p14:creationId xmlns:p14="http://schemas.microsoft.com/office/powerpoint/2010/main" val="12602575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E3E10-0416-2782-C890-609B3F4AA5AF}"/>
              </a:ext>
            </a:extLst>
          </p:cNvPr>
          <p:cNvSpPr>
            <a:spLocks noGrp="1"/>
          </p:cNvSpPr>
          <p:nvPr>
            <p:ph type="title"/>
          </p:nvPr>
        </p:nvSpPr>
        <p:spPr>
          <a:xfrm>
            <a:off x="390144" y="365126"/>
            <a:ext cx="10515600" cy="874951"/>
          </a:xfrm>
        </p:spPr>
        <p:txBody>
          <a:bodyPr>
            <a:normAutofit/>
          </a:bodyPr>
          <a:lstStyle/>
          <a:p>
            <a:r>
              <a:rPr lang="en-NZ" sz="4000">
                <a:solidFill>
                  <a:schemeClr val="accent4">
                    <a:lumMod val="75000"/>
                  </a:schemeClr>
                </a:solidFill>
              </a:rPr>
              <a:t>Range of NGOs shared their thoughts</a:t>
            </a:r>
          </a:p>
        </p:txBody>
      </p:sp>
      <p:sp>
        <p:nvSpPr>
          <p:cNvPr id="3" name="Content Placeholder 2">
            <a:extLst>
              <a:ext uri="{FF2B5EF4-FFF2-40B4-BE49-F238E27FC236}">
                <a16:creationId xmlns:a16="http://schemas.microsoft.com/office/drawing/2014/main" id="{E6523A95-FBAC-396E-3D67-0772E0D0B361}"/>
              </a:ext>
            </a:extLst>
          </p:cNvPr>
          <p:cNvSpPr>
            <a:spLocks noGrp="1"/>
          </p:cNvSpPr>
          <p:nvPr>
            <p:ph sz="half" idx="1"/>
          </p:nvPr>
        </p:nvSpPr>
        <p:spPr>
          <a:xfrm>
            <a:off x="390144" y="1825625"/>
            <a:ext cx="6287382" cy="4351338"/>
          </a:xfrm>
        </p:spPr>
        <p:txBody>
          <a:bodyPr>
            <a:normAutofit fontScale="77500" lnSpcReduction="20000"/>
          </a:bodyPr>
          <a:lstStyle/>
          <a:p>
            <a:pPr marL="0" indent="0">
              <a:buNone/>
            </a:pPr>
            <a:r>
              <a:rPr lang="en-NZ" b="1" dirty="0"/>
              <a:t>Organisation type*</a:t>
            </a:r>
          </a:p>
          <a:p>
            <a:r>
              <a:rPr lang="en-NZ" dirty="0"/>
              <a:t>19 Kaupapa Māori</a:t>
            </a:r>
          </a:p>
          <a:p>
            <a:r>
              <a:rPr lang="en-NZ" dirty="0"/>
              <a:t>12 lived experience-led NGOs </a:t>
            </a:r>
          </a:p>
          <a:p>
            <a:r>
              <a:rPr lang="en-NZ" dirty="0"/>
              <a:t>4 Pasifika </a:t>
            </a:r>
          </a:p>
          <a:p>
            <a:r>
              <a:rPr lang="en-NZ" dirty="0"/>
              <a:t>40 Mainstream</a:t>
            </a:r>
          </a:p>
          <a:p>
            <a:pPr marL="0" indent="0">
              <a:buNone/>
            </a:pPr>
            <a:endParaRPr lang="en-NZ" b="1" dirty="0"/>
          </a:p>
          <a:p>
            <a:pPr marL="0" indent="0">
              <a:buNone/>
            </a:pPr>
            <a:r>
              <a:rPr lang="en-NZ" b="1" dirty="0"/>
              <a:t>Main service</a:t>
            </a:r>
          </a:p>
          <a:p>
            <a:r>
              <a:rPr lang="en-NZ" dirty="0"/>
              <a:t>15 addiction only</a:t>
            </a:r>
          </a:p>
          <a:p>
            <a:r>
              <a:rPr lang="en-NZ" dirty="0"/>
              <a:t>30 mental health only</a:t>
            </a:r>
          </a:p>
          <a:p>
            <a:r>
              <a:rPr lang="en-NZ" dirty="0"/>
              <a:t>15 mental health and addiction</a:t>
            </a:r>
          </a:p>
          <a:p>
            <a:r>
              <a:rPr lang="en-NZ" dirty="0"/>
              <a:t>11 others </a:t>
            </a:r>
            <a:r>
              <a:rPr lang="en-NZ" dirty="0" err="1"/>
              <a:t>eg</a:t>
            </a:r>
            <a:r>
              <a:rPr lang="en-NZ" dirty="0"/>
              <a:t> housing, health &amp; social services</a:t>
            </a:r>
          </a:p>
          <a:p>
            <a:endParaRPr lang="en-NZ" dirty="0"/>
          </a:p>
        </p:txBody>
      </p:sp>
      <p:sp>
        <p:nvSpPr>
          <p:cNvPr id="4" name="Content Placeholder 3">
            <a:extLst>
              <a:ext uri="{FF2B5EF4-FFF2-40B4-BE49-F238E27FC236}">
                <a16:creationId xmlns:a16="http://schemas.microsoft.com/office/drawing/2014/main" id="{410A5059-53DA-E59A-5321-4E64E6D64C8C}"/>
              </a:ext>
            </a:extLst>
          </p:cNvPr>
          <p:cNvSpPr>
            <a:spLocks noGrp="1"/>
          </p:cNvSpPr>
          <p:nvPr>
            <p:ph sz="half" idx="2"/>
          </p:nvPr>
        </p:nvSpPr>
        <p:spPr>
          <a:xfrm>
            <a:off x="7240123" y="1825624"/>
            <a:ext cx="5181600" cy="4782209"/>
          </a:xfrm>
        </p:spPr>
        <p:txBody>
          <a:bodyPr>
            <a:normAutofit fontScale="77500" lnSpcReduction="20000"/>
          </a:bodyPr>
          <a:lstStyle/>
          <a:p>
            <a:pPr marL="0" indent="0">
              <a:buNone/>
            </a:pPr>
            <a:r>
              <a:rPr lang="en-NZ" b="1" dirty="0"/>
              <a:t>Organisation size</a:t>
            </a:r>
            <a:endParaRPr lang="en-US" dirty="0"/>
          </a:p>
          <a:p>
            <a:r>
              <a:rPr lang="en-US" dirty="0"/>
              <a:t>7 very small - under 5 FTEs</a:t>
            </a:r>
          </a:p>
          <a:p>
            <a:r>
              <a:rPr lang="en-US" dirty="0"/>
              <a:t>14 small - 5 to 19 FTEs</a:t>
            </a:r>
          </a:p>
          <a:p>
            <a:r>
              <a:rPr lang="en-US" dirty="0"/>
              <a:t>15 medium - 20 to 49 FTEs </a:t>
            </a:r>
          </a:p>
          <a:p>
            <a:r>
              <a:rPr lang="en-US" dirty="0"/>
              <a:t>37 large - 50 or more FTEs</a:t>
            </a:r>
          </a:p>
          <a:p>
            <a:endParaRPr lang="en-US" dirty="0"/>
          </a:p>
          <a:p>
            <a:pPr marL="0" indent="0">
              <a:buNone/>
            </a:pPr>
            <a:r>
              <a:rPr lang="en-NZ" b="1" dirty="0"/>
              <a:t>Age groups*</a:t>
            </a:r>
            <a:endParaRPr lang="en-US" dirty="0"/>
          </a:p>
          <a:p>
            <a:r>
              <a:rPr lang="en-US" dirty="0"/>
              <a:t>39 infant, child and/or youth</a:t>
            </a:r>
          </a:p>
          <a:p>
            <a:r>
              <a:rPr lang="en-US" dirty="0"/>
              <a:t>70 adults</a:t>
            </a:r>
          </a:p>
          <a:p>
            <a:r>
              <a:rPr lang="en-US" dirty="0"/>
              <a:t>49 older adults </a:t>
            </a:r>
          </a:p>
          <a:p>
            <a:endParaRPr lang="en-US" dirty="0"/>
          </a:p>
          <a:p>
            <a:endParaRPr lang="en-US" dirty="0"/>
          </a:p>
          <a:p>
            <a:endParaRPr lang="en-NZ" dirty="0"/>
          </a:p>
        </p:txBody>
      </p:sp>
      <p:sp>
        <p:nvSpPr>
          <p:cNvPr id="5" name="TextBox 4">
            <a:extLst>
              <a:ext uri="{FF2B5EF4-FFF2-40B4-BE49-F238E27FC236}">
                <a16:creationId xmlns:a16="http://schemas.microsoft.com/office/drawing/2014/main" id="{080C2843-F5D2-1151-0DEA-61C849285F4F}"/>
              </a:ext>
            </a:extLst>
          </p:cNvPr>
          <p:cNvSpPr txBox="1"/>
          <p:nvPr/>
        </p:nvSpPr>
        <p:spPr>
          <a:xfrm>
            <a:off x="390144" y="6190488"/>
            <a:ext cx="8634984" cy="338554"/>
          </a:xfrm>
          <a:prstGeom prst="rect">
            <a:avLst/>
          </a:prstGeom>
          <a:noFill/>
        </p:spPr>
        <p:txBody>
          <a:bodyPr wrap="square" rtlCol="0">
            <a:spAutoFit/>
          </a:bodyPr>
          <a:lstStyle/>
          <a:p>
            <a:r>
              <a:rPr lang="en-NZ" sz="1600" dirty="0"/>
              <a:t>Note. *Could select more than one option so not all groups add to 74</a:t>
            </a:r>
          </a:p>
        </p:txBody>
      </p:sp>
    </p:spTree>
    <p:extLst>
      <p:ext uri="{BB962C8B-B14F-4D97-AF65-F5344CB8AC3E}">
        <p14:creationId xmlns:p14="http://schemas.microsoft.com/office/powerpoint/2010/main" val="9173928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F065A-222C-CAB3-2595-D3F78D094A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D7D4D5-526E-CBC7-261E-E65C0E2E61EB}"/>
              </a:ext>
            </a:extLst>
          </p:cNvPr>
          <p:cNvSpPr>
            <a:spLocks noGrp="1"/>
          </p:cNvSpPr>
          <p:nvPr>
            <p:ph type="title"/>
          </p:nvPr>
        </p:nvSpPr>
        <p:spPr>
          <a:xfrm>
            <a:off x="390144" y="365127"/>
            <a:ext cx="10515600" cy="609432"/>
          </a:xfrm>
        </p:spPr>
        <p:txBody>
          <a:bodyPr>
            <a:noAutofit/>
          </a:bodyPr>
          <a:lstStyle/>
          <a:p>
            <a:r>
              <a:rPr lang="en-NZ" sz="4000">
                <a:solidFill>
                  <a:schemeClr val="accent4">
                    <a:lumMod val="75000"/>
                  </a:schemeClr>
                </a:solidFill>
              </a:rPr>
              <a:t>Each region represented</a:t>
            </a:r>
          </a:p>
        </p:txBody>
      </p:sp>
      <p:sp>
        <p:nvSpPr>
          <p:cNvPr id="4" name="Content Placeholder 3">
            <a:extLst>
              <a:ext uri="{FF2B5EF4-FFF2-40B4-BE49-F238E27FC236}">
                <a16:creationId xmlns:a16="http://schemas.microsoft.com/office/drawing/2014/main" id="{2408E0E3-0560-B75B-9868-F494B0155DA6}"/>
              </a:ext>
            </a:extLst>
          </p:cNvPr>
          <p:cNvSpPr>
            <a:spLocks noGrp="1"/>
          </p:cNvSpPr>
          <p:nvPr>
            <p:ph sz="half" idx="2"/>
          </p:nvPr>
        </p:nvSpPr>
        <p:spPr>
          <a:xfrm>
            <a:off x="7240123" y="1825624"/>
            <a:ext cx="5181600" cy="4782209"/>
          </a:xfrm>
        </p:spPr>
        <p:txBody>
          <a:bodyPr>
            <a:normAutofit/>
          </a:bodyPr>
          <a:lstStyle/>
          <a:p>
            <a:endParaRPr lang="en-US"/>
          </a:p>
          <a:p>
            <a:endParaRPr lang="en-US"/>
          </a:p>
          <a:p>
            <a:endParaRPr lang="en-NZ"/>
          </a:p>
        </p:txBody>
      </p:sp>
      <p:graphicFrame>
        <p:nvGraphicFramePr>
          <p:cNvPr id="5" name="Chart 4">
            <a:extLst>
              <a:ext uri="{FF2B5EF4-FFF2-40B4-BE49-F238E27FC236}">
                <a16:creationId xmlns:a16="http://schemas.microsoft.com/office/drawing/2014/main" id="{2B9641E4-3B15-4412-98FA-7842DE8C43B3}"/>
              </a:ext>
            </a:extLst>
          </p:cNvPr>
          <p:cNvGraphicFramePr>
            <a:graphicFrameLocks/>
          </p:cNvGraphicFramePr>
          <p:nvPr>
            <p:extLst>
              <p:ext uri="{D42A27DB-BD31-4B8C-83A1-F6EECF244321}">
                <p14:modId xmlns:p14="http://schemas.microsoft.com/office/powerpoint/2010/main" val="2772986703"/>
              </p:ext>
            </p:extLst>
          </p:nvPr>
        </p:nvGraphicFramePr>
        <p:xfrm>
          <a:off x="228599" y="1161544"/>
          <a:ext cx="11458185" cy="558265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2272453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8FA38723-C899-4D57-018B-A95C28E4E0BF}"/>
              </a:ext>
            </a:extLst>
          </p:cNvPr>
          <p:cNvSpPr/>
          <p:nvPr/>
        </p:nvSpPr>
        <p:spPr>
          <a:xfrm>
            <a:off x="1528011" y="1034716"/>
            <a:ext cx="8638673" cy="5715000"/>
          </a:xfrm>
          <a:prstGeom prst="ellipse">
            <a:avLst/>
          </a:prstGeom>
          <a:solidFill>
            <a:srgbClr val="5BB78C"/>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7" name="Oval 6">
            <a:extLst>
              <a:ext uri="{FF2B5EF4-FFF2-40B4-BE49-F238E27FC236}">
                <a16:creationId xmlns:a16="http://schemas.microsoft.com/office/drawing/2014/main" id="{6CC61068-5313-685B-96FF-5B530BC66F21}"/>
              </a:ext>
            </a:extLst>
          </p:cNvPr>
          <p:cNvSpPr/>
          <p:nvPr/>
        </p:nvSpPr>
        <p:spPr>
          <a:xfrm>
            <a:off x="3068053" y="2176796"/>
            <a:ext cx="5582651" cy="3646488"/>
          </a:xfrm>
          <a:prstGeom prst="ellipse">
            <a:avLst/>
          </a:prstGeom>
          <a:solidFill>
            <a:srgbClr val="1861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 name="Title 1">
            <a:extLst>
              <a:ext uri="{FF2B5EF4-FFF2-40B4-BE49-F238E27FC236}">
                <a16:creationId xmlns:a16="http://schemas.microsoft.com/office/drawing/2014/main" id="{5FCAA240-ADB0-4AB3-AA8D-8FDE7C8440F0}"/>
              </a:ext>
            </a:extLst>
          </p:cNvPr>
          <p:cNvSpPr>
            <a:spLocks noGrp="1"/>
          </p:cNvSpPr>
          <p:nvPr>
            <p:ph type="title"/>
          </p:nvPr>
        </p:nvSpPr>
        <p:spPr>
          <a:xfrm>
            <a:off x="390144" y="365126"/>
            <a:ext cx="10990870" cy="505036"/>
          </a:xfrm>
        </p:spPr>
        <p:txBody>
          <a:bodyPr>
            <a:normAutofit fontScale="90000"/>
          </a:bodyPr>
          <a:lstStyle/>
          <a:p>
            <a:r>
              <a:rPr lang="en-NZ">
                <a:solidFill>
                  <a:schemeClr val="accent4">
                    <a:lumMod val="75000"/>
                  </a:schemeClr>
                </a:solidFill>
              </a:rPr>
              <a:t>Benefits to people, services &amp; communities</a:t>
            </a:r>
          </a:p>
        </p:txBody>
      </p:sp>
      <p:sp>
        <p:nvSpPr>
          <p:cNvPr id="3" name="Content Placeholder 2">
            <a:extLst>
              <a:ext uri="{FF2B5EF4-FFF2-40B4-BE49-F238E27FC236}">
                <a16:creationId xmlns:a16="http://schemas.microsoft.com/office/drawing/2014/main" id="{A377D8B1-C939-B0D9-A211-1F2BA42C6B1C}"/>
              </a:ext>
            </a:extLst>
          </p:cNvPr>
          <p:cNvSpPr>
            <a:spLocks noGrp="1"/>
          </p:cNvSpPr>
          <p:nvPr>
            <p:ph sz="half" idx="1"/>
          </p:nvPr>
        </p:nvSpPr>
        <p:spPr/>
        <p:txBody>
          <a:bodyPr/>
          <a:lstStyle/>
          <a:p>
            <a:pPr>
              <a:lnSpc>
                <a:spcPct val="100000"/>
              </a:lnSpc>
            </a:pPr>
            <a:endParaRPr lang="en-NZ"/>
          </a:p>
          <a:p>
            <a:endParaRPr lang="en-NZ"/>
          </a:p>
          <a:p>
            <a:endParaRPr lang="en-NZ"/>
          </a:p>
        </p:txBody>
      </p:sp>
      <p:sp>
        <p:nvSpPr>
          <p:cNvPr id="6" name="Oval 5">
            <a:extLst>
              <a:ext uri="{FF2B5EF4-FFF2-40B4-BE49-F238E27FC236}">
                <a16:creationId xmlns:a16="http://schemas.microsoft.com/office/drawing/2014/main" id="{64B99372-AB98-C0AE-AFD8-E7CB25ECFBEA}"/>
              </a:ext>
            </a:extLst>
          </p:cNvPr>
          <p:cNvSpPr/>
          <p:nvPr/>
        </p:nvSpPr>
        <p:spPr>
          <a:xfrm>
            <a:off x="5005138" y="3152274"/>
            <a:ext cx="1793828" cy="1708484"/>
          </a:xfrm>
          <a:prstGeom prst="ellipse">
            <a:avLst/>
          </a:prstGeom>
          <a:solidFill>
            <a:srgbClr val="1E76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10" name="Graphic 9" descr="Home1 with solid fill">
            <a:extLst>
              <a:ext uri="{FF2B5EF4-FFF2-40B4-BE49-F238E27FC236}">
                <a16:creationId xmlns:a16="http://schemas.microsoft.com/office/drawing/2014/main" id="{B042AA88-65BB-299F-3E15-1642EBD3B1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15840" y="3212433"/>
            <a:ext cx="1572424" cy="1407694"/>
          </a:xfrm>
          <a:prstGeom prst="rect">
            <a:avLst/>
          </a:prstGeom>
        </p:spPr>
      </p:pic>
      <p:sp>
        <p:nvSpPr>
          <p:cNvPr id="12" name="TextBox 11">
            <a:extLst>
              <a:ext uri="{FF2B5EF4-FFF2-40B4-BE49-F238E27FC236}">
                <a16:creationId xmlns:a16="http://schemas.microsoft.com/office/drawing/2014/main" id="{84BA4240-32C4-10BC-0CF1-59DDED95D31E}"/>
              </a:ext>
            </a:extLst>
          </p:cNvPr>
          <p:cNvSpPr txBox="1"/>
          <p:nvPr/>
        </p:nvSpPr>
        <p:spPr>
          <a:xfrm>
            <a:off x="1525807" y="3568017"/>
            <a:ext cx="1627593" cy="646331"/>
          </a:xfrm>
          <a:prstGeom prst="rect">
            <a:avLst/>
          </a:prstGeom>
          <a:noFill/>
        </p:spPr>
        <p:txBody>
          <a:bodyPr wrap="square">
            <a:spAutoFit/>
          </a:bodyPr>
          <a:lstStyle/>
          <a:p>
            <a:r>
              <a:rPr lang="en-NZ" b="1">
                <a:solidFill>
                  <a:schemeClr val="bg1"/>
                </a:solidFill>
              </a:rPr>
              <a:t>Service development</a:t>
            </a:r>
            <a:endParaRPr lang="en-NZ" b="1">
              <a:solidFill>
                <a:schemeClr val="bg1"/>
              </a:solidFill>
              <a:effectLst/>
            </a:endParaRPr>
          </a:p>
        </p:txBody>
      </p:sp>
      <p:sp>
        <p:nvSpPr>
          <p:cNvPr id="15" name="TextBox 14">
            <a:extLst>
              <a:ext uri="{FF2B5EF4-FFF2-40B4-BE49-F238E27FC236}">
                <a16:creationId xmlns:a16="http://schemas.microsoft.com/office/drawing/2014/main" id="{9BB373EF-8370-4E3F-95AA-70D42F8C3A59}"/>
              </a:ext>
            </a:extLst>
          </p:cNvPr>
          <p:cNvSpPr txBox="1"/>
          <p:nvPr/>
        </p:nvSpPr>
        <p:spPr>
          <a:xfrm>
            <a:off x="6504883" y="2806991"/>
            <a:ext cx="1917531" cy="646331"/>
          </a:xfrm>
          <a:prstGeom prst="rect">
            <a:avLst/>
          </a:prstGeom>
          <a:noFill/>
        </p:spPr>
        <p:txBody>
          <a:bodyPr wrap="square">
            <a:spAutoFit/>
          </a:bodyPr>
          <a:lstStyle/>
          <a:p>
            <a:r>
              <a:rPr lang="en-NZ" b="1">
                <a:solidFill>
                  <a:schemeClr val="bg1"/>
                </a:solidFill>
              </a:rPr>
              <a:t>Track people’s progress</a:t>
            </a:r>
            <a:endParaRPr lang="en-NZ" b="1">
              <a:solidFill>
                <a:schemeClr val="bg1"/>
              </a:solidFill>
              <a:effectLst/>
            </a:endParaRPr>
          </a:p>
        </p:txBody>
      </p:sp>
      <p:sp>
        <p:nvSpPr>
          <p:cNvPr id="16" name="TextBox 15">
            <a:extLst>
              <a:ext uri="{FF2B5EF4-FFF2-40B4-BE49-F238E27FC236}">
                <a16:creationId xmlns:a16="http://schemas.microsoft.com/office/drawing/2014/main" id="{4202EBD3-3A35-1F9D-2909-516F8AF547BD}"/>
              </a:ext>
            </a:extLst>
          </p:cNvPr>
          <p:cNvSpPr txBox="1"/>
          <p:nvPr/>
        </p:nvSpPr>
        <p:spPr>
          <a:xfrm>
            <a:off x="3717758" y="4415076"/>
            <a:ext cx="1561098" cy="646331"/>
          </a:xfrm>
          <a:prstGeom prst="rect">
            <a:avLst/>
          </a:prstGeom>
          <a:noFill/>
        </p:spPr>
        <p:txBody>
          <a:bodyPr wrap="square">
            <a:spAutoFit/>
          </a:bodyPr>
          <a:lstStyle/>
          <a:p>
            <a:r>
              <a:rPr lang="en-NZ" b="1">
                <a:solidFill>
                  <a:schemeClr val="bg1"/>
                </a:solidFill>
              </a:rPr>
              <a:t>Recovery narratives</a:t>
            </a:r>
            <a:endParaRPr lang="en-NZ" b="1">
              <a:solidFill>
                <a:schemeClr val="bg1"/>
              </a:solidFill>
              <a:effectLst/>
            </a:endParaRPr>
          </a:p>
        </p:txBody>
      </p:sp>
      <p:sp>
        <p:nvSpPr>
          <p:cNvPr id="17" name="TextBox 16">
            <a:extLst>
              <a:ext uri="{FF2B5EF4-FFF2-40B4-BE49-F238E27FC236}">
                <a16:creationId xmlns:a16="http://schemas.microsoft.com/office/drawing/2014/main" id="{1A687FFB-F046-43DB-F1F9-CD7FAA8821F6}"/>
              </a:ext>
            </a:extLst>
          </p:cNvPr>
          <p:cNvSpPr txBox="1"/>
          <p:nvPr/>
        </p:nvSpPr>
        <p:spPr>
          <a:xfrm>
            <a:off x="6613033" y="4415075"/>
            <a:ext cx="2085354" cy="646331"/>
          </a:xfrm>
          <a:prstGeom prst="rect">
            <a:avLst/>
          </a:prstGeom>
          <a:noFill/>
        </p:spPr>
        <p:txBody>
          <a:bodyPr wrap="square">
            <a:spAutoFit/>
          </a:bodyPr>
          <a:lstStyle/>
          <a:p>
            <a:r>
              <a:rPr lang="en-NZ" b="1">
                <a:solidFill>
                  <a:schemeClr val="bg1"/>
                </a:solidFill>
              </a:rPr>
              <a:t>People centred planning</a:t>
            </a:r>
            <a:endParaRPr lang="en-NZ" b="1">
              <a:solidFill>
                <a:schemeClr val="bg1"/>
              </a:solidFill>
              <a:effectLst/>
            </a:endParaRPr>
          </a:p>
        </p:txBody>
      </p:sp>
      <p:sp>
        <p:nvSpPr>
          <p:cNvPr id="18" name="TextBox 17">
            <a:extLst>
              <a:ext uri="{FF2B5EF4-FFF2-40B4-BE49-F238E27FC236}">
                <a16:creationId xmlns:a16="http://schemas.microsoft.com/office/drawing/2014/main" id="{07C3789A-8903-6E22-E217-30F6EE321372}"/>
              </a:ext>
            </a:extLst>
          </p:cNvPr>
          <p:cNvSpPr txBox="1"/>
          <p:nvPr/>
        </p:nvSpPr>
        <p:spPr>
          <a:xfrm>
            <a:off x="3631755" y="2824528"/>
            <a:ext cx="1561098" cy="646331"/>
          </a:xfrm>
          <a:prstGeom prst="rect">
            <a:avLst/>
          </a:prstGeom>
          <a:noFill/>
        </p:spPr>
        <p:txBody>
          <a:bodyPr wrap="square">
            <a:spAutoFit/>
          </a:bodyPr>
          <a:lstStyle/>
          <a:p>
            <a:r>
              <a:rPr lang="en-NZ" b="1">
                <a:solidFill>
                  <a:schemeClr val="bg1"/>
                </a:solidFill>
              </a:rPr>
              <a:t>Needs and gaps</a:t>
            </a:r>
            <a:endParaRPr lang="en-NZ" b="1">
              <a:solidFill>
                <a:schemeClr val="bg1"/>
              </a:solidFill>
              <a:effectLst/>
            </a:endParaRPr>
          </a:p>
        </p:txBody>
      </p:sp>
      <p:sp>
        <p:nvSpPr>
          <p:cNvPr id="19" name="TextBox 18">
            <a:extLst>
              <a:ext uri="{FF2B5EF4-FFF2-40B4-BE49-F238E27FC236}">
                <a16:creationId xmlns:a16="http://schemas.microsoft.com/office/drawing/2014/main" id="{07668AA1-7DC3-1760-2B7B-907E8D35D001}"/>
              </a:ext>
            </a:extLst>
          </p:cNvPr>
          <p:cNvSpPr txBox="1"/>
          <p:nvPr/>
        </p:nvSpPr>
        <p:spPr>
          <a:xfrm>
            <a:off x="5127166" y="1442915"/>
            <a:ext cx="1561098" cy="646331"/>
          </a:xfrm>
          <a:prstGeom prst="rect">
            <a:avLst/>
          </a:prstGeom>
          <a:noFill/>
        </p:spPr>
        <p:txBody>
          <a:bodyPr wrap="square">
            <a:spAutoFit/>
          </a:bodyPr>
          <a:lstStyle/>
          <a:p>
            <a:r>
              <a:rPr lang="en-NZ" b="1">
                <a:solidFill>
                  <a:schemeClr val="bg1"/>
                </a:solidFill>
              </a:rPr>
              <a:t>Service delivery</a:t>
            </a:r>
            <a:endParaRPr lang="en-NZ" b="1">
              <a:solidFill>
                <a:schemeClr val="bg1"/>
              </a:solidFill>
              <a:effectLst/>
            </a:endParaRPr>
          </a:p>
        </p:txBody>
      </p:sp>
      <p:sp>
        <p:nvSpPr>
          <p:cNvPr id="20" name="TextBox 19">
            <a:extLst>
              <a:ext uri="{FF2B5EF4-FFF2-40B4-BE49-F238E27FC236}">
                <a16:creationId xmlns:a16="http://schemas.microsoft.com/office/drawing/2014/main" id="{37B1876E-DE91-6939-4CDD-EE4A8E183126}"/>
              </a:ext>
            </a:extLst>
          </p:cNvPr>
          <p:cNvSpPr txBox="1"/>
          <p:nvPr/>
        </p:nvSpPr>
        <p:spPr>
          <a:xfrm>
            <a:off x="3198258" y="5481228"/>
            <a:ext cx="1808659" cy="646331"/>
          </a:xfrm>
          <a:prstGeom prst="rect">
            <a:avLst/>
          </a:prstGeom>
          <a:noFill/>
        </p:spPr>
        <p:txBody>
          <a:bodyPr wrap="square">
            <a:spAutoFit/>
          </a:bodyPr>
          <a:lstStyle/>
          <a:p>
            <a:r>
              <a:rPr lang="en-NZ" b="1">
                <a:solidFill>
                  <a:schemeClr val="bg1"/>
                </a:solidFill>
              </a:rPr>
              <a:t>Quality improvement</a:t>
            </a:r>
            <a:endParaRPr lang="en-NZ" b="1">
              <a:solidFill>
                <a:schemeClr val="bg1"/>
              </a:solidFill>
              <a:effectLst/>
            </a:endParaRPr>
          </a:p>
        </p:txBody>
      </p:sp>
      <p:sp>
        <p:nvSpPr>
          <p:cNvPr id="21" name="TextBox 20">
            <a:extLst>
              <a:ext uri="{FF2B5EF4-FFF2-40B4-BE49-F238E27FC236}">
                <a16:creationId xmlns:a16="http://schemas.microsoft.com/office/drawing/2014/main" id="{E4CEF6D2-BA4F-5790-1ABC-81CC6FB282F9}"/>
              </a:ext>
            </a:extLst>
          </p:cNvPr>
          <p:cNvSpPr txBox="1"/>
          <p:nvPr/>
        </p:nvSpPr>
        <p:spPr>
          <a:xfrm>
            <a:off x="8589326" y="3423397"/>
            <a:ext cx="1638737" cy="646331"/>
          </a:xfrm>
          <a:prstGeom prst="rect">
            <a:avLst/>
          </a:prstGeom>
          <a:noFill/>
        </p:spPr>
        <p:txBody>
          <a:bodyPr wrap="square">
            <a:spAutoFit/>
          </a:bodyPr>
          <a:lstStyle/>
          <a:p>
            <a:r>
              <a:rPr lang="en-NZ" b="1">
                <a:solidFill>
                  <a:schemeClr val="bg1"/>
                </a:solidFill>
              </a:rPr>
              <a:t>Service effectiveness</a:t>
            </a:r>
            <a:endParaRPr lang="en-NZ" b="1">
              <a:solidFill>
                <a:schemeClr val="bg1"/>
              </a:solidFill>
              <a:effectLst/>
            </a:endParaRPr>
          </a:p>
        </p:txBody>
      </p:sp>
      <p:sp>
        <p:nvSpPr>
          <p:cNvPr id="22" name="TextBox 21">
            <a:extLst>
              <a:ext uri="{FF2B5EF4-FFF2-40B4-BE49-F238E27FC236}">
                <a16:creationId xmlns:a16="http://schemas.microsoft.com/office/drawing/2014/main" id="{E5F682A1-ACAB-570F-189A-905DDCF52F47}"/>
              </a:ext>
            </a:extLst>
          </p:cNvPr>
          <p:cNvSpPr txBox="1"/>
          <p:nvPr/>
        </p:nvSpPr>
        <p:spPr>
          <a:xfrm>
            <a:off x="7372020" y="5481228"/>
            <a:ext cx="1561098" cy="646331"/>
          </a:xfrm>
          <a:prstGeom prst="rect">
            <a:avLst/>
          </a:prstGeom>
          <a:noFill/>
        </p:spPr>
        <p:txBody>
          <a:bodyPr wrap="square">
            <a:spAutoFit/>
          </a:bodyPr>
          <a:lstStyle/>
          <a:p>
            <a:r>
              <a:rPr lang="en-NZ" b="1">
                <a:solidFill>
                  <a:schemeClr val="bg1"/>
                </a:solidFill>
              </a:rPr>
              <a:t>Anyone better off?</a:t>
            </a:r>
            <a:endParaRPr lang="en-NZ" b="1">
              <a:solidFill>
                <a:schemeClr val="bg1"/>
              </a:solidFill>
              <a:effectLst/>
            </a:endParaRPr>
          </a:p>
        </p:txBody>
      </p:sp>
      <p:sp>
        <p:nvSpPr>
          <p:cNvPr id="23" name="TextBox 22">
            <a:extLst>
              <a:ext uri="{FF2B5EF4-FFF2-40B4-BE49-F238E27FC236}">
                <a16:creationId xmlns:a16="http://schemas.microsoft.com/office/drawing/2014/main" id="{A73E0227-591F-EC8E-90F1-C3C62372D645}"/>
              </a:ext>
            </a:extLst>
          </p:cNvPr>
          <p:cNvSpPr txBox="1"/>
          <p:nvPr/>
        </p:nvSpPr>
        <p:spPr>
          <a:xfrm>
            <a:off x="864028" y="1454947"/>
            <a:ext cx="1806536" cy="923330"/>
          </a:xfrm>
          <a:prstGeom prst="rect">
            <a:avLst/>
          </a:prstGeom>
          <a:noFill/>
        </p:spPr>
        <p:txBody>
          <a:bodyPr wrap="square">
            <a:spAutoFit/>
          </a:bodyPr>
          <a:lstStyle/>
          <a:p>
            <a:r>
              <a:rPr lang="en-NZ">
                <a:solidFill>
                  <a:srgbClr val="474C55"/>
                </a:solidFill>
              </a:rPr>
              <a:t>Accountability to whānau &amp; communities</a:t>
            </a:r>
            <a:endParaRPr lang="en-NZ">
              <a:solidFill>
                <a:srgbClr val="474C55"/>
              </a:solidFill>
              <a:effectLst/>
            </a:endParaRPr>
          </a:p>
        </p:txBody>
      </p:sp>
      <p:sp>
        <p:nvSpPr>
          <p:cNvPr id="24" name="TextBox 23">
            <a:extLst>
              <a:ext uri="{FF2B5EF4-FFF2-40B4-BE49-F238E27FC236}">
                <a16:creationId xmlns:a16="http://schemas.microsoft.com/office/drawing/2014/main" id="{73326E21-1FCF-6D8A-131D-C625ECF1D746}"/>
              </a:ext>
            </a:extLst>
          </p:cNvPr>
          <p:cNvSpPr txBox="1"/>
          <p:nvPr/>
        </p:nvSpPr>
        <p:spPr>
          <a:xfrm>
            <a:off x="110944" y="5342729"/>
            <a:ext cx="2167653" cy="1477328"/>
          </a:xfrm>
          <a:prstGeom prst="rect">
            <a:avLst/>
          </a:prstGeom>
          <a:noFill/>
        </p:spPr>
        <p:txBody>
          <a:bodyPr wrap="square">
            <a:spAutoFit/>
          </a:bodyPr>
          <a:lstStyle/>
          <a:p>
            <a:r>
              <a:rPr lang="en-NZ">
                <a:solidFill>
                  <a:srgbClr val="474C55"/>
                </a:solidFill>
              </a:rPr>
              <a:t>Strategic planning &amp; alignment </a:t>
            </a:r>
          </a:p>
          <a:p>
            <a:endParaRPr lang="en-NZ">
              <a:solidFill>
                <a:srgbClr val="474C55"/>
              </a:solidFill>
            </a:endParaRPr>
          </a:p>
          <a:p>
            <a:r>
              <a:rPr lang="en-NZ">
                <a:solidFill>
                  <a:srgbClr val="474C55"/>
                </a:solidFill>
              </a:rPr>
              <a:t>Workforce development</a:t>
            </a:r>
          </a:p>
        </p:txBody>
      </p:sp>
      <p:sp>
        <p:nvSpPr>
          <p:cNvPr id="25" name="TextBox 24">
            <a:extLst>
              <a:ext uri="{FF2B5EF4-FFF2-40B4-BE49-F238E27FC236}">
                <a16:creationId xmlns:a16="http://schemas.microsoft.com/office/drawing/2014/main" id="{8705A3BB-88F3-2B5D-A4EE-8EF7839606EC}"/>
              </a:ext>
            </a:extLst>
          </p:cNvPr>
          <p:cNvSpPr txBox="1"/>
          <p:nvPr/>
        </p:nvSpPr>
        <p:spPr>
          <a:xfrm>
            <a:off x="9760721" y="1240659"/>
            <a:ext cx="1806536" cy="646331"/>
          </a:xfrm>
          <a:prstGeom prst="rect">
            <a:avLst/>
          </a:prstGeom>
          <a:noFill/>
        </p:spPr>
        <p:txBody>
          <a:bodyPr wrap="square">
            <a:spAutoFit/>
          </a:bodyPr>
          <a:lstStyle/>
          <a:p>
            <a:r>
              <a:rPr lang="en-NZ">
                <a:solidFill>
                  <a:srgbClr val="474C55"/>
                </a:solidFill>
              </a:rPr>
              <a:t>Funding &amp; sustainability</a:t>
            </a:r>
          </a:p>
        </p:txBody>
      </p:sp>
      <p:sp>
        <p:nvSpPr>
          <p:cNvPr id="26" name="TextBox 25">
            <a:extLst>
              <a:ext uri="{FF2B5EF4-FFF2-40B4-BE49-F238E27FC236}">
                <a16:creationId xmlns:a16="http://schemas.microsoft.com/office/drawing/2014/main" id="{1648B555-86FC-E418-4A3C-D0C1EFA7EF96}"/>
              </a:ext>
            </a:extLst>
          </p:cNvPr>
          <p:cNvSpPr txBox="1"/>
          <p:nvPr/>
        </p:nvSpPr>
        <p:spPr>
          <a:xfrm>
            <a:off x="10021406" y="5204229"/>
            <a:ext cx="1806536" cy="923330"/>
          </a:xfrm>
          <a:prstGeom prst="rect">
            <a:avLst/>
          </a:prstGeom>
          <a:noFill/>
        </p:spPr>
        <p:txBody>
          <a:bodyPr wrap="square">
            <a:spAutoFit/>
          </a:bodyPr>
          <a:lstStyle/>
          <a:p>
            <a:r>
              <a:rPr lang="en-NZ">
                <a:solidFill>
                  <a:srgbClr val="474C55"/>
                </a:solidFill>
              </a:rPr>
              <a:t>Impact story telling &amp; communication</a:t>
            </a:r>
          </a:p>
        </p:txBody>
      </p:sp>
    </p:spTree>
    <p:extLst>
      <p:ext uri="{BB962C8B-B14F-4D97-AF65-F5344CB8AC3E}">
        <p14:creationId xmlns:p14="http://schemas.microsoft.com/office/powerpoint/2010/main" val="226480084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63524-EF01-35BB-0856-4B1DE7DF7F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3124CE-1EA3-0879-8E8E-61B9030BB9C7}"/>
              </a:ext>
            </a:extLst>
          </p:cNvPr>
          <p:cNvSpPr>
            <a:spLocks noGrp="1"/>
          </p:cNvSpPr>
          <p:nvPr>
            <p:ph type="title"/>
          </p:nvPr>
        </p:nvSpPr>
        <p:spPr>
          <a:xfrm>
            <a:off x="390144" y="154994"/>
            <a:ext cx="11165396" cy="615026"/>
          </a:xfrm>
        </p:spPr>
        <p:txBody>
          <a:bodyPr>
            <a:noAutofit/>
          </a:bodyPr>
          <a:lstStyle/>
          <a:p>
            <a:r>
              <a:rPr lang="en-NZ" sz="3600">
                <a:solidFill>
                  <a:schemeClr val="accent4">
                    <a:lumMod val="75000"/>
                  </a:schemeClr>
                </a:solidFill>
              </a:rPr>
              <a:t>Range of approaches to outcome data</a:t>
            </a:r>
          </a:p>
        </p:txBody>
      </p:sp>
      <p:sp>
        <p:nvSpPr>
          <p:cNvPr id="5" name="TextBox 4">
            <a:extLst>
              <a:ext uri="{FF2B5EF4-FFF2-40B4-BE49-F238E27FC236}">
                <a16:creationId xmlns:a16="http://schemas.microsoft.com/office/drawing/2014/main" id="{C9111211-15F0-6B1D-0A8B-9FAC07A34009}"/>
              </a:ext>
            </a:extLst>
          </p:cNvPr>
          <p:cNvSpPr txBox="1"/>
          <p:nvPr/>
        </p:nvSpPr>
        <p:spPr>
          <a:xfrm>
            <a:off x="269135" y="5859140"/>
            <a:ext cx="11617372" cy="830997"/>
          </a:xfrm>
          <a:prstGeom prst="rect">
            <a:avLst/>
          </a:prstGeom>
          <a:noFill/>
        </p:spPr>
        <p:txBody>
          <a:bodyPr wrap="square" rtlCol="0">
            <a:spAutoFit/>
          </a:bodyPr>
          <a:lstStyle/>
          <a:p>
            <a:pPr algn="ctr"/>
            <a:r>
              <a:rPr lang="en-GB" sz="2400" i="1"/>
              <a:t>“</a:t>
            </a:r>
            <a:r>
              <a:rPr lang="en-GB" i="1">
                <a:solidFill>
                  <a:srgbClr val="474C55"/>
                </a:solidFill>
              </a:rPr>
              <a:t>Very valuable - we want to know the stories, how they tell them, and which aspects of their lives need support, change strategies, and if what we are doing together is working to increase their wellbeing..</a:t>
            </a:r>
            <a:r>
              <a:rPr lang="en-GB" sz="2400" i="1">
                <a:solidFill>
                  <a:srgbClr val="474C55"/>
                </a:solidFill>
              </a:rPr>
              <a:t>”</a:t>
            </a:r>
            <a:endParaRPr lang="en-NZ" sz="2400" i="1">
              <a:solidFill>
                <a:srgbClr val="474C55"/>
              </a:solidFill>
            </a:endParaRPr>
          </a:p>
        </p:txBody>
      </p:sp>
      <p:cxnSp>
        <p:nvCxnSpPr>
          <p:cNvPr id="6" name="Straight Connector 5">
            <a:extLst>
              <a:ext uri="{FF2B5EF4-FFF2-40B4-BE49-F238E27FC236}">
                <a16:creationId xmlns:a16="http://schemas.microsoft.com/office/drawing/2014/main" id="{FB6D260C-3399-8E92-AA76-6F92C898C711}"/>
              </a:ext>
            </a:extLst>
          </p:cNvPr>
          <p:cNvCxnSpPr/>
          <p:nvPr/>
        </p:nvCxnSpPr>
        <p:spPr>
          <a:xfrm>
            <a:off x="390144" y="5875944"/>
            <a:ext cx="11196267" cy="0"/>
          </a:xfrm>
          <a:prstGeom prst="line">
            <a:avLst/>
          </a:prstGeom>
          <a:ln>
            <a:solidFill>
              <a:srgbClr val="1E7678"/>
            </a:solidFill>
          </a:ln>
        </p:spPr>
        <p:style>
          <a:lnRef idx="1">
            <a:schemeClr val="accent1"/>
          </a:lnRef>
          <a:fillRef idx="0">
            <a:schemeClr val="accent1"/>
          </a:fillRef>
          <a:effectRef idx="0">
            <a:schemeClr val="accent1"/>
          </a:effectRef>
          <a:fontRef idx="minor">
            <a:schemeClr val="tx1"/>
          </a:fontRef>
        </p:style>
      </p:cxnSp>
      <p:graphicFrame>
        <p:nvGraphicFramePr>
          <p:cNvPr id="11" name="Content Placeholder 10">
            <a:extLst>
              <a:ext uri="{FF2B5EF4-FFF2-40B4-BE49-F238E27FC236}">
                <a16:creationId xmlns:a16="http://schemas.microsoft.com/office/drawing/2014/main" id="{7E3ED360-A75E-9D72-F3ED-FAC0534AA256}"/>
              </a:ext>
            </a:extLst>
          </p:cNvPr>
          <p:cNvGraphicFramePr>
            <a:graphicFrameLocks noGrp="1"/>
          </p:cNvGraphicFramePr>
          <p:nvPr>
            <p:ph sz="half" idx="1"/>
            <p:extLst>
              <p:ext uri="{D42A27DB-BD31-4B8C-83A1-F6EECF244321}">
                <p14:modId xmlns:p14="http://schemas.microsoft.com/office/powerpoint/2010/main" val="306711497"/>
              </p:ext>
            </p:extLst>
          </p:nvPr>
        </p:nvGraphicFramePr>
        <p:xfrm>
          <a:off x="359273" y="998860"/>
          <a:ext cx="11437096" cy="4624517"/>
        </p:xfrm>
        <a:graphic>
          <a:graphicData uri="http://schemas.openxmlformats.org/drawingml/2006/table">
            <a:tbl>
              <a:tblPr firstRow="1" bandRow="1">
                <a:tableStyleId>{5C22544A-7EE6-4342-B048-85BDC9FD1C3A}</a:tableStyleId>
              </a:tblPr>
              <a:tblGrid>
                <a:gridCol w="2312739">
                  <a:extLst>
                    <a:ext uri="{9D8B030D-6E8A-4147-A177-3AD203B41FA5}">
                      <a16:colId xmlns:a16="http://schemas.microsoft.com/office/drawing/2014/main" val="2951849035"/>
                    </a:ext>
                  </a:extLst>
                </a:gridCol>
                <a:gridCol w="5062331">
                  <a:extLst>
                    <a:ext uri="{9D8B030D-6E8A-4147-A177-3AD203B41FA5}">
                      <a16:colId xmlns:a16="http://schemas.microsoft.com/office/drawing/2014/main" val="1812832871"/>
                    </a:ext>
                  </a:extLst>
                </a:gridCol>
                <a:gridCol w="4062026">
                  <a:extLst>
                    <a:ext uri="{9D8B030D-6E8A-4147-A177-3AD203B41FA5}">
                      <a16:colId xmlns:a16="http://schemas.microsoft.com/office/drawing/2014/main" val="826684390"/>
                    </a:ext>
                  </a:extLst>
                </a:gridCol>
              </a:tblGrid>
              <a:tr h="370840">
                <a:tc>
                  <a:txBody>
                    <a:bodyPr/>
                    <a:lstStyle/>
                    <a:p>
                      <a:pPr>
                        <a:lnSpc>
                          <a:spcPct val="130000"/>
                        </a:lnSpc>
                      </a:pPr>
                      <a:endParaRPr lang="en-NZ">
                        <a:highlight>
                          <a:srgbClr val="1E7678"/>
                        </a:highlight>
                      </a:endParaRPr>
                    </a:p>
                  </a:txBody>
                  <a:tcPr>
                    <a:solidFill>
                      <a:srgbClr val="1E7678"/>
                    </a:solidFill>
                  </a:tcPr>
                </a:tc>
                <a:tc>
                  <a:txBody>
                    <a:bodyPr/>
                    <a:lstStyle/>
                    <a:p>
                      <a:pPr>
                        <a:lnSpc>
                          <a:spcPct val="130000"/>
                        </a:lnSpc>
                      </a:pPr>
                      <a:r>
                        <a:rPr lang="en-NZ">
                          <a:highlight>
                            <a:srgbClr val="1E7678"/>
                          </a:highlight>
                        </a:rPr>
                        <a:t>Kaupapa Māori providers</a:t>
                      </a:r>
                    </a:p>
                  </a:txBody>
                  <a:tcPr>
                    <a:solidFill>
                      <a:srgbClr val="1E7678"/>
                    </a:solidFill>
                  </a:tcPr>
                </a:tc>
                <a:tc>
                  <a:txBody>
                    <a:bodyPr/>
                    <a:lstStyle/>
                    <a:p>
                      <a:pPr>
                        <a:lnSpc>
                          <a:spcPct val="130000"/>
                        </a:lnSpc>
                      </a:pPr>
                      <a:r>
                        <a:rPr lang="en-NZ">
                          <a:highlight>
                            <a:srgbClr val="1E7678"/>
                          </a:highlight>
                        </a:rPr>
                        <a:t>Non-Kaupapa Māori providers</a:t>
                      </a:r>
                    </a:p>
                  </a:txBody>
                  <a:tcPr>
                    <a:solidFill>
                      <a:srgbClr val="1E7678"/>
                    </a:solidFill>
                  </a:tcPr>
                </a:tc>
                <a:extLst>
                  <a:ext uri="{0D108BD9-81ED-4DB2-BD59-A6C34878D82A}">
                    <a16:rowId xmlns:a16="http://schemas.microsoft.com/office/drawing/2014/main" val="3654607209"/>
                  </a:ext>
                </a:extLst>
              </a:tr>
              <a:tr h="370840">
                <a:tc>
                  <a:txBody>
                    <a:bodyPr/>
                    <a:lstStyle/>
                    <a:p>
                      <a:pPr>
                        <a:lnSpc>
                          <a:spcPct val="130000"/>
                        </a:lnSpc>
                      </a:pPr>
                      <a:r>
                        <a:rPr lang="en-NZ" sz="2000"/>
                        <a:t>Any approach</a:t>
                      </a:r>
                    </a:p>
                  </a:txBody>
                  <a:tcPr/>
                </a:tc>
                <a:tc>
                  <a:txBody>
                    <a:bodyPr/>
                    <a:lstStyle/>
                    <a:p>
                      <a:pPr marL="285750" indent="-285750">
                        <a:lnSpc>
                          <a:spcPct val="130000"/>
                        </a:lnSpc>
                        <a:buFont typeface="Arial" panose="020B0604020202020204" pitchFamily="34" charset="0"/>
                        <a:buChar char="•"/>
                      </a:pPr>
                      <a:r>
                        <a:rPr lang="en-NZ" sz="2000"/>
                        <a:t>95% collect any outcome data</a:t>
                      </a:r>
                    </a:p>
                    <a:p>
                      <a:pPr marL="285750" indent="-285750">
                        <a:lnSpc>
                          <a:spcPct val="130000"/>
                        </a:lnSpc>
                        <a:buFont typeface="Arial" panose="020B0604020202020204" pitchFamily="34" charset="0"/>
                        <a:buChar char="•"/>
                      </a:pPr>
                      <a:r>
                        <a:rPr lang="en-NZ" sz="2000"/>
                        <a:t>86% all of the time or frequently</a:t>
                      </a:r>
                    </a:p>
                  </a:txBody>
                  <a:tcPr/>
                </a:tc>
                <a:tc>
                  <a:txBody>
                    <a:bodyPr/>
                    <a:lstStyle/>
                    <a:p>
                      <a:pPr marL="285750" indent="-285750">
                        <a:lnSpc>
                          <a:spcPct val="130000"/>
                        </a:lnSpc>
                        <a:buFont typeface="Arial" panose="020B0604020202020204" pitchFamily="34" charset="0"/>
                        <a:buChar char="•"/>
                      </a:pPr>
                      <a:r>
                        <a:rPr lang="en-NZ" sz="2000"/>
                        <a:t>96% collect any outcome data</a:t>
                      </a:r>
                    </a:p>
                    <a:p>
                      <a:pPr marL="285750" indent="-285750">
                        <a:lnSpc>
                          <a:spcPct val="130000"/>
                        </a:lnSpc>
                        <a:buFont typeface="Arial" panose="020B0604020202020204" pitchFamily="34" charset="0"/>
                        <a:buChar char="•"/>
                      </a:pPr>
                      <a:r>
                        <a:rPr lang="en-NZ" sz="2000"/>
                        <a:t>85% all of time or frequently</a:t>
                      </a:r>
                    </a:p>
                  </a:txBody>
                  <a:tcPr/>
                </a:tc>
                <a:extLst>
                  <a:ext uri="{0D108BD9-81ED-4DB2-BD59-A6C34878D82A}">
                    <a16:rowId xmlns:a16="http://schemas.microsoft.com/office/drawing/2014/main" val="2543784057"/>
                  </a:ext>
                </a:extLst>
              </a:tr>
              <a:tr h="370840">
                <a:tc>
                  <a:txBody>
                    <a:bodyPr/>
                    <a:lstStyle/>
                    <a:p>
                      <a:pPr>
                        <a:lnSpc>
                          <a:spcPct val="130000"/>
                        </a:lnSpc>
                      </a:pPr>
                      <a:r>
                        <a:rPr lang="en-NZ" sz="2000" dirty="0"/>
                        <a:t>Narrative storytelling</a:t>
                      </a:r>
                    </a:p>
                  </a:txBody>
                  <a:tcPr/>
                </a:tc>
                <a:tc>
                  <a:txBody>
                    <a:bodyPr/>
                    <a:lstStyle/>
                    <a:p>
                      <a:pPr marL="285750" indent="-285750">
                        <a:lnSpc>
                          <a:spcPct val="130000"/>
                        </a:lnSpc>
                        <a:buFont typeface="Arial" panose="020B0604020202020204" pitchFamily="34" charset="0"/>
                        <a:buChar char="•"/>
                      </a:pPr>
                      <a:r>
                        <a:rPr lang="en-NZ" sz="2000" dirty="0"/>
                        <a:t>87% qualitative (</a:t>
                      </a:r>
                      <a:r>
                        <a:rPr lang="en-NZ" sz="2000" dirty="0" err="1"/>
                        <a:t>eg</a:t>
                      </a:r>
                      <a:r>
                        <a:rPr lang="en-NZ" sz="2000" dirty="0"/>
                        <a:t> people’s stories)</a:t>
                      </a:r>
                    </a:p>
                  </a:txBody>
                  <a:tcPr/>
                </a:tc>
                <a:tc>
                  <a:txBody>
                    <a:bodyPr/>
                    <a:lstStyle/>
                    <a:p>
                      <a:pPr marL="285750" indent="-285750">
                        <a:lnSpc>
                          <a:spcPct val="130000"/>
                        </a:lnSpc>
                        <a:buFont typeface="Arial" panose="020B0604020202020204" pitchFamily="34" charset="0"/>
                        <a:buChar char="•"/>
                      </a:pPr>
                      <a:r>
                        <a:rPr lang="en-NZ" sz="2000" dirty="0"/>
                        <a:t>86% qualitative</a:t>
                      </a:r>
                    </a:p>
                  </a:txBody>
                  <a:tcPr/>
                </a:tc>
                <a:extLst>
                  <a:ext uri="{0D108BD9-81ED-4DB2-BD59-A6C34878D82A}">
                    <a16:rowId xmlns:a16="http://schemas.microsoft.com/office/drawing/2014/main" val="3151118361"/>
                  </a:ext>
                </a:extLst>
              </a:tr>
              <a:tr h="572039">
                <a:tc>
                  <a:txBody>
                    <a:bodyPr/>
                    <a:lstStyle/>
                    <a:p>
                      <a:pPr>
                        <a:lnSpc>
                          <a:spcPct val="130000"/>
                        </a:lnSpc>
                      </a:pPr>
                      <a:r>
                        <a:rPr lang="en-NZ" sz="2000"/>
                        <a:t>Indigenous or cultural </a:t>
                      </a:r>
                    </a:p>
                  </a:txBody>
                  <a:tcPr/>
                </a:tc>
                <a:tc>
                  <a:txBody>
                    <a:bodyPr/>
                    <a:lstStyle/>
                    <a:p>
                      <a:pPr marL="285750" indent="-285750">
                        <a:lnSpc>
                          <a:spcPct val="130000"/>
                        </a:lnSpc>
                        <a:buFont typeface="Arial" panose="020B0604020202020204" pitchFamily="34" charset="0"/>
                        <a:buChar char="•"/>
                      </a:pPr>
                      <a:r>
                        <a:rPr lang="en-NZ" sz="2000"/>
                        <a:t>67% use Indigenous or cultural outcome tool or approach</a:t>
                      </a:r>
                    </a:p>
                  </a:txBody>
                  <a:tcPr/>
                </a:tc>
                <a:tc>
                  <a:txBody>
                    <a:bodyPr/>
                    <a:lstStyle/>
                    <a:p>
                      <a:pPr marL="285750" indent="-285750">
                        <a:lnSpc>
                          <a:spcPct val="130000"/>
                        </a:lnSpc>
                        <a:buFont typeface="Arial" panose="020B0604020202020204" pitchFamily="34" charset="0"/>
                        <a:buChar char="•"/>
                      </a:pPr>
                      <a:r>
                        <a:rPr lang="en-NZ" sz="2000"/>
                        <a:t>14% use </a:t>
                      </a:r>
                    </a:p>
                  </a:txBody>
                  <a:tcPr/>
                </a:tc>
                <a:extLst>
                  <a:ext uri="{0D108BD9-81ED-4DB2-BD59-A6C34878D82A}">
                    <a16:rowId xmlns:a16="http://schemas.microsoft.com/office/drawing/2014/main" val="3351372760"/>
                  </a:ext>
                </a:extLst>
              </a:tr>
              <a:tr h="370840">
                <a:tc>
                  <a:txBody>
                    <a:bodyPr/>
                    <a:lstStyle/>
                    <a:p>
                      <a:pPr>
                        <a:lnSpc>
                          <a:spcPct val="130000"/>
                        </a:lnSpc>
                      </a:pPr>
                      <a:r>
                        <a:rPr lang="en-NZ" sz="2000"/>
                        <a:t>Specific key indicators</a:t>
                      </a:r>
                    </a:p>
                  </a:txBody>
                  <a:tcPr/>
                </a:tc>
                <a:tc>
                  <a:txBody>
                    <a:bodyPr/>
                    <a:lstStyle/>
                    <a:p>
                      <a:pPr marL="285750" indent="-285750">
                        <a:lnSpc>
                          <a:spcPct val="130000"/>
                        </a:lnSpc>
                        <a:buFont typeface="Arial" panose="020B0604020202020204" pitchFamily="34" charset="0"/>
                        <a:buChar char="•"/>
                      </a:pPr>
                      <a:r>
                        <a:rPr lang="en-NZ" sz="2000"/>
                        <a:t>47% specific key indicators (</a:t>
                      </a:r>
                      <a:r>
                        <a:rPr lang="en-NZ" sz="2000" err="1"/>
                        <a:t>eg</a:t>
                      </a:r>
                      <a:r>
                        <a:rPr lang="en-NZ" sz="2000"/>
                        <a:t> social outcome indicators)</a:t>
                      </a:r>
                    </a:p>
                  </a:txBody>
                  <a:tcPr/>
                </a:tc>
                <a:tc>
                  <a:txBody>
                    <a:bodyPr/>
                    <a:lstStyle/>
                    <a:p>
                      <a:pPr marL="285750" indent="-285750">
                        <a:lnSpc>
                          <a:spcPct val="130000"/>
                        </a:lnSpc>
                        <a:buFont typeface="Arial" panose="020B0604020202020204" pitchFamily="34" charset="0"/>
                        <a:buChar char="•"/>
                      </a:pPr>
                      <a:r>
                        <a:rPr lang="en-NZ" sz="2000"/>
                        <a:t>25% specific key indicators</a:t>
                      </a:r>
                    </a:p>
                  </a:txBody>
                  <a:tcPr/>
                </a:tc>
                <a:extLst>
                  <a:ext uri="{0D108BD9-81ED-4DB2-BD59-A6C34878D82A}">
                    <a16:rowId xmlns:a16="http://schemas.microsoft.com/office/drawing/2014/main" val="62159380"/>
                  </a:ext>
                </a:extLst>
              </a:tr>
              <a:tr h="370840">
                <a:tc>
                  <a:txBody>
                    <a:bodyPr/>
                    <a:lstStyle/>
                    <a:p>
                      <a:pPr>
                        <a:lnSpc>
                          <a:spcPct val="130000"/>
                        </a:lnSpc>
                      </a:pPr>
                      <a:r>
                        <a:rPr lang="en-NZ" sz="2000" dirty="0"/>
                        <a:t>Outcome tool</a:t>
                      </a:r>
                    </a:p>
                  </a:txBody>
                  <a:tcPr/>
                </a:tc>
                <a:tc>
                  <a:txBody>
                    <a:bodyPr/>
                    <a:lstStyle/>
                    <a:p>
                      <a:pPr marL="285750" indent="-285750">
                        <a:lnSpc>
                          <a:spcPct val="130000"/>
                        </a:lnSpc>
                        <a:buFont typeface="Arial" panose="020B0604020202020204" pitchFamily="34" charset="0"/>
                        <a:buChar char="•"/>
                      </a:pPr>
                      <a:r>
                        <a:rPr lang="en-NZ" sz="2000" dirty="0"/>
                        <a:t>84% use any outcome tool</a:t>
                      </a:r>
                    </a:p>
                    <a:p>
                      <a:pPr marL="285750" marR="0" lvl="0" indent="-285750" algn="l" defTabSz="914400" rtl="0" eaLnBrk="1" fontAlgn="auto" latinLnBrk="0" hangingPunct="1">
                        <a:lnSpc>
                          <a:spcPct val="130000"/>
                        </a:lnSpc>
                        <a:spcBef>
                          <a:spcPts val="0"/>
                        </a:spcBef>
                        <a:spcAft>
                          <a:spcPts val="0"/>
                        </a:spcAft>
                        <a:buClrTx/>
                        <a:buSzTx/>
                        <a:buFont typeface="Arial" panose="020B0604020202020204" pitchFamily="34" charset="0"/>
                        <a:buChar char="•"/>
                        <a:tabLst/>
                        <a:defRPr/>
                      </a:pPr>
                      <a:r>
                        <a:rPr lang="en-NZ" sz="2000" dirty="0"/>
                        <a:t>47% developed by organisation</a:t>
                      </a:r>
                    </a:p>
                  </a:txBody>
                  <a:tcPr/>
                </a:tc>
                <a:tc>
                  <a:txBody>
                    <a:bodyPr/>
                    <a:lstStyle/>
                    <a:p>
                      <a:pPr marL="285750" indent="-285750">
                        <a:lnSpc>
                          <a:spcPct val="130000"/>
                        </a:lnSpc>
                        <a:buFont typeface="Arial" panose="020B0604020202020204" pitchFamily="34" charset="0"/>
                        <a:buChar char="•"/>
                      </a:pPr>
                      <a:r>
                        <a:rPr lang="en-NZ" sz="2000" dirty="0"/>
                        <a:t>71% use any outcome tool</a:t>
                      </a:r>
                    </a:p>
                    <a:p>
                      <a:pPr marL="285750" marR="0" lvl="0" indent="-285750" algn="l" defTabSz="914400" rtl="0" eaLnBrk="1" fontAlgn="auto" latinLnBrk="0" hangingPunct="1">
                        <a:lnSpc>
                          <a:spcPct val="130000"/>
                        </a:lnSpc>
                        <a:spcBef>
                          <a:spcPts val="0"/>
                        </a:spcBef>
                        <a:spcAft>
                          <a:spcPts val="0"/>
                        </a:spcAft>
                        <a:buClrTx/>
                        <a:buSzTx/>
                        <a:buFont typeface="Arial" panose="020B0604020202020204" pitchFamily="34" charset="0"/>
                        <a:buChar char="•"/>
                        <a:tabLst/>
                        <a:defRPr/>
                      </a:pPr>
                      <a:r>
                        <a:rPr lang="en-NZ" sz="2000" dirty="0"/>
                        <a:t>30% developed by organisation</a:t>
                      </a:r>
                    </a:p>
                  </a:txBody>
                  <a:tcPr/>
                </a:tc>
                <a:extLst>
                  <a:ext uri="{0D108BD9-81ED-4DB2-BD59-A6C34878D82A}">
                    <a16:rowId xmlns:a16="http://schemas.microsoft.com/office/drawing/2014/main" val="3879279281"/>
                  </a:ext>
                </a:extLst>
              </a:tr>
            </a:tbl>
          </a:graphicData>
        </a:graphic>
      </p:graphicFrame>
    </p:spTree>
    <p:extLst>
      <p:ext uri="{BB962C8B-B14F-4D97-AF65-F5344CB8AC3E}">
        <p14:creationId xmlns:p14="http://schemas.microsoft.com/office/powerpoint/2010/main" val="71703289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D9A7F3BF-8763-4074-AD77-92790AF314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91824640-B3C1-03F8-7F9D-FEF556B0EC8C}"/>
              </a:ext>
            </a:extLst>
          </p:cNvPr>
          <p:cNvSpPr txBox="1">
            <a:spLocks/>
          </p:cNvSpPr>
          <p:nvPr/>
        </p:nvSpPr>
        <p:spPr>
          <a:xfrm>
            <a:off x="623621" y="678751"/>
            <a:ext cx="10944755" cy="79372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b="1" kern="1200">
                <a:solidFill>
                  <a:srgbClr val="15799C"/>
                </a:solidFill>
                <a:latin typeface="+mj-lt"/>
                <a:ea typeface="+mj-ea"/>
                <a:cs typeface="+mj-cs"/>
              </a:defRPr>
            </a:lvl1pPr>
          </a:lstStyle>
          <a:p>
            <a:pPr>
              <a:spcAft>
                <a:spcPts val="600"/>
              </a:spcAft>
            </a:pPr>
            <a:r>
              <a:rPr lang="en-US" sz="3800" dirty="0">
                <a:solidFill>
                  <a:schemeClr val="accent4">
                    <a:lumMod val="75000"/>
                  </a:schemeClr>
                </a:solidFill>
              </a:rPr>
              <a:t>Commonalities in important outcome domains</a:t>
            </a:r>
          </a:p>
        </p:txBody>
      </p:sp>
      <p:grpSp>
        <p:nvGrpSpPr>
          <p:cNvPr id="24" name="Group 23">
            <a:extLst>
              <a:ext uri="{FF2B5EF4-FFF2-40B4-BE49-F238E27FC236}">
                <a16:creationId xmlns:a16="http://schemas.microsoft.com/office/drawing/2014/main" id="{7A9648D6-B41B-42D0-A817-AE2607B0B5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94200" y="554152"/>
            <a:ext cx="574177" cy="1075866"/>
            <a:chOff x="10994200" y="554152"/>
            <a:chExt cx="574177" cy="1075866"/>
          </a:xfrm>
        </p:grpSpPr>
        <p:sp>
          <p:nvSpPr>
            <p:cNvPr id="25"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13369"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2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55951"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sp>
          <p:nvSpPr>
            <p:cNvPr id="27"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94200"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grpSp>
      <p:cxnSp>
        <p:nvCxnSpPr>
          <p:cNvPr id="29" name="Straight Connector 28">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4">
            <a:extLst>
              <a:ext uri="{FF2B5EF4-FFF2-40B4-BE49-F238E27FC236}">
                <a16:creationId xmlns:a16="http://schemas.microsoft.com/office/drawing/2014/main" id="{C71722BE-B495-A925-2249-9D57422B9FC4}"/>
              </a:ext>
            </a:extLst>
          </p:cNvPr>
          <p:cNvGraphicFramePr>
            <a:graphicFrameLocks noGrp="1"/>
          </p:cNvGraphicFramePr>
          <p:nvPr>
            <p:ph sz="half" idx="2"/>
            <p:extLst>
              <p:ext uri="{D42A27DB-BD31-4B8C-83A1-F6EECF244321}">
                <p14:modId xmlns:p14="http://schemas.microsoft.com/office/powerpoint/2010/main" val="2237514065"/>
              </p:ext>
            </p:extLst>
          </p:nvPr>
        </p:nvGraphicFramePr>
        <p:xfrm>
          <a:off x="578831" y="1630018"/>
          <a:ext cx="10800933" cy="4351332"/>
        </p:xfrm>
        <a:graphic>
          <a:graphicData uri="http://schemas.openxmlformats.org/drawingml/2006/table">
            <a:tbl>
              <a:tblPr firstRow="1" bandRow="1">
                <a:tableStyleId>{5C22544A-7EE6-4342-B048-85BDC9FD1C3A}</a:tableStyleId>
              </a:tblPr>
              <a:tblGrid>
                <a:gridCol w="3356355">
                  <a:extLst>
                    <a:ext uri="{9D8B030D-6E8A-4147-A177-3AD203B41FA5}">
                      <a16:colId xmlns:a16="http://schemas.microsoft.com/office/drawing/2014/main" val="2629899899"/>
                    </a:ext>
                  </a:extLst>
                </a:gridCol>
                <a:gridCol w="1143000">
                  <a:extLst>
                    <a:ext uri="{9D8B030D-6E8A-4147-A177-3AD203B41FA5}">
                      <a16:colId xmlns:a16="http://schemas.microsoft.com/office/drawing/2014/main" val="1707890212"/>
                    </a:ext>
                  </a:extLst>
                </a:gridCol>
                <a:gridCol w="1143000">
                  <a:extLst>
                    <a:ext uri="{9D8B030D-6E8A-4147-A177-3AD203B41FA5}">
                      <a16:colId xmlns:a16="http://schemas.microsoft.com/office/drawing/2014/main" val="3540190277"/>
                    </a:ext>
                  </a:extLst>
                </a:gridCol>
                <a:gridCol w="1208314">
                  <a:extLst>
                    <a:ext uri="{9D8B030D-6E8A-4147-A177-3AD203B41FA5}">
                      <a16:colId xmlns:a16="http://schemas.microsoft.com/office/drawing/2014/main" val="3959039139"/>
                    </a:ext>
                  </a:extLst>
                </a:gridCol>
                <a:gridCol w="947057">
                  <a:extLst>
                    <a:ext uri="{9D8B030D-6E8A-4147-A177-3AD203B41FA5}">
                      <a16:colId xmlns:a16="http://schemas.microsoft.com/office/drawing/2014/main" val="239259079"/>
                    </a:ext>
                  </a:extLst>
                </a:gridCol>
                <a:gridCol w="979714">
                  <a:extLst>
                    <a:ext uri="{9D8B030D-6E8A-4147-A177-3AD203B41FA5}">
                      <a16:colId xmlns:a16="http://schemas.microsoft.com/office/drawing/2014/main" val="3821973181"/>
                    </a:ext>
                  </a:extLst>
                </a:gridCol>
                <a:gridCol w="734786">
                  <a:extLst>
                    <a:ext uri="{9D8B030D-6E8A-4147-A177-3AD203B41FA5}">
                      <a16:colId xmlns:a16="http://schemas.microsoft.com/office/drawing/2014/main" val="375831961"/>
                    </a:ext>
                  </a:extLst>
                </a:gridCol>
                <a:gridCol w="1288707">
                  <a:extLst>
                    <a:ext uri="{9D8B030D-6E8A-4147-A177-3AD203B41FA5}">
                      <a16:colId xmlns:a16="http://schemas.microsoft.com/office/drawing/2014/main" val="947422157"/>
                    </a:ext>
                  </a:extLst>
                </a:gridCol>
              </a:tblGrid>
              <a:tr h="812377">
                <a:tc>
                  <a:txBody>
                    <a:bodyPr/>
                    <a:lstStyle/>
                    <a:p>
                      <a:pPr algn="l" fontAlgn="t">
                        <a:buNone/>
                      </a:pPr>
                      <a:r>
                        <a:rPr lang="en-NZ" sz="1900" b="1" u="none" strike="noStrike">
                          <a:effectLst/>
                        </a:rPr>
                        <a:t>Outcome domain</a:t>
                      </a:r>
                      <a:endParaRPr lang="en-NZ" sz="1900" b="1" i="0" u="none" strike="noStrike">
                        <a:solidFill>
                          <a:srgbClr val="FFFFFF"/>
                        </a:solidFill>
                        <a:effectLst/>
                        <a:latin typeface="Calibri" panose="020F0502020204030204" pitchFamily="34" charset="0"/>
                      </a:endParaRPr>
                    </a:p>
                  </a:txBody>
                  <a:tcPr marL="2292" marR="2292" marT="2292" marB="0">
                    <a:solidFill>
                      <a:srgbClr val="18616E"/>
                    </a:solidFill>
                  </a:tcPr>
                </a:tc>
                <a:tc>
                  <a:txBody>
                    <a:bodyPr/>
                    <a:lstStyle/>
                    <a:p>
                      <a:pPr algn="ctr" fontAlgn="t">
                        <a:buNone/>
                      </a:pPr>
                      <a:r>
                        <a:rPr lang="en-NZ" sz="1900" b="1" u="none" strike="noStrike">
                          <a:effectLst/>
                        </a:rPr>
                        <a:t>Kaupapa Māori</a:t>
                      </a:r>
                      <a:endParaRPr lang="en-NZ" sz="1900" b="1" i="0" u="none" strike="noStrike">
                        <a:solidFill>
                          <a:srgbClr val="FFFFFF"/>
                        </a:solidFill>
                        <a:effectLst/>
                        <a:latin typeface="Calibri" panose="020F0502020204030204" pitchFamily="34" charset="0"/>
                      </a:endParaRPr>
                    </a:p>
                  </a:txBody>
                  <a:tcPr marL="2292" marR="2292" marT="2292" marB="0">
                    <a:solidFill>
                      <a:srgbClr val="18616E"/>
                    </a:solidFill>
                  </a:tcPr>
                </a:tc>
                <a:tc>
                  <a:txBody>
                    <a:bodyPr/>
                    <a:lstStyle/>
                    <a:p>
                      <a:pPr algn="ctr" fontAlgn="t">
                        <a:buNone/>
                      </a:pPr>
                      <a:r>
                        <a:rPr lang="en-NZ" sz="1900" b="1" u="none" strike="noStrike">
                          <a:effectLst/>
                        </a:rPr>
                        <a:t>Non-Kaupapa Māori </a:t>
                      </a:r>
                      <a:endParaRPr lang="en-NZ" sz="1900" b="1" i="0" u="none" strike="noStrike">
                        <a:solidFill>
                          <a:srgbClr val="FFFFFF"/>
                        </a:solidFill>
                        <a:effectLst/>
                        <a:latin typeface="Calibri" panose="020F0502020204030204" pitchFamily="34" charset="0"/>
                      </a:endParaRPr>
                    </a:p>
                  </a:txBody>
                  <a:tcPr marL="2292" marR="2292" marT="2292" marB="0">
                    <a:solidFill>
                      <a:srgbClr val="18616E"/>
                    </a:solidFill>
                  </a:tcPr>
                </a:tc>
                <a:tc>
                  <a:txBody>
                    <a:bodyPr/>
                    <a:lstStyle/>
                    <a:p>
                      <a:pPr algn="ctr" fontAlgn="t">
                        <a:buNone/>
                      </a:pPr>
                      <a:r>
                        <a:rPr lang="en-NZ" sz="1900" b="1" u="none" strike="noStrike">
                          <a:effectLst/>
                        </a:rPr>
                        <a:t>Addiction</a:t>
                      </a:r>
                      <a:endParaRPr lang="en-NZ" sz="1900" b="1" i="0" u="none" strike="noStrike">
                        <a:solidFill>
                          <a:srgbClr val="FFFFFF"/>
                        </a:solidFill>
                        <a:effectLst/>
                        <a:latin typeface="Calibri" panose="020F0502020204030204" pitchFamily="34" charset="0"/>
                      </a:endParaRPr>
                    </a:p>
                  </a:txBody>
                  <a:tcPr marL="2292" marR="2292" marT="2292" marB="0">
                    <a:solidFill>
                      <a:srgbClr val="18616E"/>
                    </a:solidFill>
                  </a:tcPr>
                </a:tc>
                <a:tc>
                  <a:txBody>
                    <a:bodyPr/>
                    <a:lstStyle/>
                    <a:p>
                      <a:pPr algn="ctr" fontAlgn="t">
                        <a:buNone/>
                      </a:pPr>
                      <a:r>
                        <a:rPr lang="en-NZ" sz="1900" b="1" u="none" strike="noStrike">
                          <a:effectLst/>
                        </a:rPr>
                        <a:t>Mental health </a:t>
                      </a:r>
                      <a:endParaRPr lang="en-NZ" sz="1900" b="1" i="0" u="none" strike="noStrike">
                        <a:solidFill>
                          <a:srgbClr val="FFFFFF"/>
                        </a:solidFill>
                        <a:effectLst/>
                        <a:latin typeface="Calibri" panose="020F0502020204030204" pitchFamily="34" charset="0"/>
                      </a:endParaRPr>
                    </a:p>
                  </a:txBody>
                  <a:tcPr marL="2292" marR="2292" marT="2292" marB="0">
                    <a:solidFill>
                      <a:srgbClr val="18616E"/>
                    </a:solidFill>
                  </a:tcPr>
                </a:tc>
                <a:tc>
                  <a:txBody>
                    <a:bodyPr/>
                    <a:lstStyle/>
                    <a:p>
                      <a:pPr algn="ctr" fontAlgn="t">
                        <a:buNone/>
                      </a:pPr>
                      <a:r>
                        <a:rPr lang="en-NZ" sz="1900" b="1" u="none" strike="noStrike">
                          <a:effectLst/>
                        </a:rPr>
                        <a:t>Child &amp; youth</a:t>
                      </a:r>
                      <a:endParaRPr lang="en-NZ" sz="1900" b="1" i="0" u="none" strike="noStrike">
                        <a:solidFill>
                          <a:srgbClr val="FFFFFF"/>
                        </a:solidFill>
                        <a:effectLst/>
                        <a:latin typeface="Calibri" panose="020F0502020204030204" pitchFamily="34" charset="0"/>
                      </a:endParaRPr>
                    </a:p>
                  </a:txBody>
                  <a:tcPr marL="2292" marR="2292" marT="2292" marB="0">
                    <a:solidFill>
                      <a:srgbClr val="18616E"/>
                    </a:solidFill>
                  </a:tcPr>
                </a:tc>
                <a:tc>
                  <a:txBody>
                    <a:bodyPr/>
                    <a:lstStyle/>
                    <a:p>
                      <a:pPr algn="ctr" fontAlgn="t">
                        <a:buNone/>
                      </a:pPr>
                      <a:r>
                        <a:rPr lang="en-NZ" sz="1900" b="1" u="none" strike="noStrike">
                          <a:effectLst/>
                        </a:rPr>
                        <a:t>Adult</a:t>
                      </a:r>
                      <a:endParaRPr lang="en-NZ" sz="1900" b="1" i="0" u="none" strike="noStrike">
                        <a:solidFill>
                          <a:srgbClr val="FFFFFF"/>
                        </a:solidFill>
                        <a:effectLst/>
                        <a:latin typeface="Calibri" panose="020F0502020204030204" pitchFamily="34" charset="0"/>
                      </a:endParaRPr>
                    </a:p>
                  </a:txBody>
                  <a:tcPr marL="2292" marR="2292" marT="2292" marB="0">
                    <a:solidFill>
                      <a:srgbClr val="18616E"/>
                    </a:solidFill>
                  </a:tcPr>
                </a:tc>
                <a:tc>
                  <a:txBody>
                    <a:bodyPr/>
                    <a:lstStyle/>
                    <a:p>
                      <a:pPr algn="ctr" fontAlgn="t">
                        <a:buNone/>
                      </a:pPr>
                      <a:r>
                        <a:rPr lang="en-NZ" sz="1900" b="1" u="none" strike="noStrike">
                          <a:effectLst/>
                        </a:rPr>
                        <a:t>Lived experience </a:t>
                      </a:r>
                      <a:endParaRPr lang="en-NZ" sz="1900" b="1" i="0" u="none" strike="noStrike">
                        <a:solidFill>
                          <a:srgbClr val="FFFFFF"/>
                        </a:solidFill>
                        <a:effectLst/>
                        <a:latin typeface="Calibri" panose="020F0502020204030204" pitchFamily="34" charset="0"/>
                      </a:endParaRPr>
                    </a:p>
                  </a:txBody>
                  <a:tcPr marL="2292" marR="2292" marT="2292" marB="0">
                    <a:solidFill>
                      <a:srgbClr val="18616E"/>
                    </a:solidFill>
                  </a:tcPr>
                </a:tc>
                <a:extLst>
                  <a:ext uri="{0D108BD9-81ED-4DB2-BD59-A6C34878D82A}">
                    <a16:rowId xmlns:a16="http://schemas.microsoft.com/office/drawing/2014/main" val="1602095503"/>
                  </a:ext>
                </a:extLst>
              </a:tr>
              <a:tr h="447598">
                <a:tc>
                  <a:txBody>
                    <a:bodyPr/>
                    <a:lstStyle/>
                    <a:p>
                      <a:pPr algn="l" fontAlgn="t">
                        <a:lnSpc>
                          <a:spcPct val="130000"/>
                        </a:lnSpc>
                        <a:buNone/>
                      </a:pPr>
                      <a:r>
                        <a:rPr lang="en-NZ" sz="2000" u="none" strike="noStrike">
                          <a:effectLst/>
                        </a:rPr>
                        <a:t>Wellbeing</a:t>
                      </a:r>
                      <a:endParaRPr lang="en-NZ" sz="2000" b="0" i="0" u="none" strike="noStrike">
                        <a:solidFill>
                          <a:srgbClr val="333333"/>
                        </a:solidFill>
                        <a:effectLst/>
                        <a:latin typeface="Arial" panose="020B0604020202020204" pitchFamily="34" charset="0"/>
                      </a:endParaRPr>
                    </a:p>
                  </a:txBody>
                  <a:tcPr marL="2292" marR="2292" marT="2292" marB="0"/>
                </a:tc>
                <a:tc>
                  <a:txBody>
                    <a:bodyPr/>
                    <a:lstStyle/>
                    <a:p>
                      <a:pPr algn="ctr" fontAlgn="t">
                        <a:lnSpc>
                          <a:spcPct val="130000"/>
                        </a:lnSpc>
                        <a:buNone/>
                      </a:pPr>
                      <a:r>
                        <a:rPr lang="en-NZ" sz="2000" b="0" i="0" u="none" strike="noStrike" dirty="0">
                          <a:solidFill>
                            <a:srgbClr val="000000"/>
                          </a:solidFill>
                          <a:effectLst/>
                          <a:latin typeface="Aptos Narrow" panose="020B0004020202020204" pitchFamily="34" charset="0"/>
                        </a:rPr>
                        <a:t>1=</a:t>
                      </a:r>
                    </a:p>
                  </a:txBody>
                  <a:tcPr marL="2292" marR="2292" marT="2292" marB="0"/>
                </a:tc>
                <a:tc>
                  <a:txBody>
                    <a:bodyPr/>
                    <a:lstStyle/>
                    <a:p>
                      <a:pPr algn="ctr" fontAlgn="t">
                        <a:lnSpc>
                          <a:spcPct val="130000"/>
                        </a:lnSpc>
                        <a:buNone/>
                      </a:pPr>
                      <a:r>
                        <a:rPr lang="en-NZ" sz="2000" b="0" i="0" u="none" strike="noStrike" dirty="0">
                          <a:solidFill>
                            <a:srgbClr val="000000"/>
                          </a:solidFill>
                          <a:effectLst/>
                          <a:latin typeface="Aptos Narrow" panose="020B0004020202020204" pitchFamily="34" charset="0"/>
                        </a:rPr>
                        <a:t>1</a:t>
                      </a:r>
                    </a:p>
                  </a:txBody>
                  <a:tcPr marL="2292" marR="2292" marT="2292" marB="0"/>
                </a:tc>
                <a:tc>
                  <a:txBody>
                    <a:bodyPr/>
                    <a:lstStyle/>
                    <a:p>
                      <a:pPr algn="ctr" fontAlgn="t">
                        <a:lnSpc>
                          <a:spcPct val="130000"/>
                        </a:lnSpc>
                        <a:buNone/>
                      </a:pPr>
                      <a:r>
                        <a:rPr lang="en-NZ" sz="2000" b="0" i="0" u="none" strike="noStrike" dirty="0">
                          <a:solidFill>
                            <a:srgbClr val="000000"/>
                          </a:solidFill>
                          <a:effectLst/>
                          <a:latin typeface="Aptos Narrow" panose="020B0004020202020204" pitchFamily="34" charset="0"/>
                        </a:rPr>
                        <a:t>1</a:t>
                      </a:r>
                    </a:p>
                  </a:txBody>
                  <a:tcPr marL="2292" marR="2292" marT="2292" marB="0"/>
                </a:tc>
                <a:tc>
                  <a:txBody>
                    <a:bodyPr/>
                    <a:lstStyle/>
                    <a:p>
                      <a:pPr algn="ctr" fontAlgn="t">
                        <a:lnSpc>
                          <a:spcPct val="130000"/>
                        </a:lnSpc>
                        <a:buNone/>
                      </a:pPr>
                      <a:r>
                        <a:rPr lang="en-NZ" sz="2000" u="none" strike="noStrike" dirty="0">
                          <a:effectLst/>
                        </a:rPr>
                        <a:t>1</a:t>
                      </a:r>
                      <a:endParaRPr lang="en-NZ" sz="2000" b="0" i="0" u="none" strike="noStrike" dirty="0">
                        <a:solidFill>
                          <a:srgbClr val="000000"/>
                        </a:solidFill>
                        <a:effectLst/>
                        <a:latin typeface="Aptos Narrow" panose="020B0004020202020204" pitchFamily="34" charset="0"/>
                      </a:endParaRPr>
                    </a:p>
                  </a:txBody>
                  <a:tcPr marL="2292" marR="2292" marT="2292" marB="0"/>
                </a:tc>
                <a:tc>
                  <a:txBody>
                    <a:bodyPr/>
                    <a:lstStyle/>
                    <a:p>
                      <a:pPr algn="ctr" fontAlgn="t">
                        <a:lnSpc>
                          <a:spcPct val="130000"/>
                        </a:lnSpc>
                        <a:buNone/>
                      </a:pPr>
                      <a:r>
                        <a:rPr lang="en-NZ" sz="2000" b="0" i="0" u="none" strike="noStrike">
                          <a:solidFill>
                            <a:srgbClr val="000000"/>
                          </a:solidFill>
                          <a:effectLst/>
                          <a:latin typeface="Aptos Narrow" panose="020B0004020202020204" pitchFamily="34" charset="0"/>
                        </a:rPr>
                        <a:t>1</a:t>
                      </a:r>
                    </a:p>
                  </a:txBody>
                  <a:tcPr marL="2292" marR="2292" marT="2292" marB="0"/>
                </a:tc>
                <a:tc>
                  <a:txBody>
                    <a:bodyPr/>
                    <a:lstStyle/>
                    <a:p>
                      <a:pPr algn="ctr" fontAlgn="t">
                        <a:lnSpc>
                          <a:spcPct val="130000"/>
                        </a:lnSpc>
                        <a:buNone/>
                      </a:pPr>
                      <a:r>
                        <a:rPr lang="en-NZ" sz="2000" b="0" i="0" u="none" strike="noStrike">
                          <a:solidFill>
                            <a:srgbClr val="000000"/>
                          </a:solidFill>
                          <a:effectLst/>
                          <a:latin typeface="Aptos Narrow" panose="020B0004020202020204" pitchFamily="34" charset="0"/>
                        </a:rPr>
                        <a:t>1</a:t>
                      </a:r>
                    </a:p>
                  </a:txBody>
                  <a:tcPr marL="2292" marR="2292" marT="2292" marB="0"/>
                </a:tc>
                <a:tc>
                  <a:txBody>
                    <a:bodyPr/>
                    <a:lstStyle/>
                    <a:p>
                      <a:pPr algn="ctr" fontAlgn="t">
                        <a:lnSpc>
                          <a:spcPct val="130000"/>
                        </a:lnSpc>
                        <a:buNone/>
                      </a:pPr>
                      <a:r>
                        <a:rPr lang="en-NZ" sz="2000" b="0" i="0" u="none" strike="noStrike">
                          <a:solidFill>
                            <a:srgbClr val="000000"/>
                          </a:solidFill>
                          <a:effectLst/>
                          <a:latin typeface="Aptos Narrow" panose="020B0004020202020204" pitchFamily="34" charset="0"/>
                        </a:rPr>
                        <a:t>1=</a:t>
                      </a:r>
                    </a:p>
                  </a:txBody>
                  <a:tcPr marL="2292" marR="2292" marT="2292" marB="0"/>
                </a:tc>
                <a:extLst>
                  <a:ext uri="{0D108BD9-81ED-4DB2-BD59-A6C34878D82A}">
                    <a16:rowId xmlns:a16="http://schemas.microsoft.com/office/drawing/2014/main" val="1823443616"/>
                  </a:ext>
                </a:extLst>
              </a:tr>
              <a:tr h="447598">
                <a:tc>
                  <a:txBody>
                    <a:bodyPr/>
                    <a:lstStyle/>
                    <a:p>
                      <a:pPr algn="l" fontAlgn="t">
                        <a:lnSpc>
                          <a:spcPct val="130000"/>
                        </a:lnSpc>
                        <a:buNone/>
                      </a:pPr>
                      <a:r>
                        <a:rPr lang="en-NZ" sz="2000" u="none" strike="noStrike">
                          <a:effectLst/>
                        </a:rPr>
                        <a:t>Quality of life</a:t>
                      </a:r>
                      <a:endParaRPr lang="en-NZ" sz="2000" b="0" i="0" u="none" strike="noStrike">
                        <a:solidFill>
                          <a:srgbClr val="333333"/>
                        </a:solidFill>
                        <a:effectLst/>
                        <a:latin typeface="Arial" panose="020B0604020202020204" pitchFamily="34" charset="0"/>
                      </a:endParaRPr>
                    </a:p>
                  </a:txBody>
                  <a:tcPr marL="2292" marR="2292" marT="2292" marB="0"/>
                </a:tc>
                <a:tc>
                  <a:txBody>
                    <a:bodyPr/>
                    <a:lstStyle/>
                    <a:p>
                      <a:pPr algn="ctr" fontAlgn="t">
                        <a:lnSpc>
                          <a:spcPct val="130000"/>
                        </a:lnSpc>
                        <a:buNone/>
                      </a:pPr>
                      <a:r>
                        <a:rPr lang="en-NZ" sz="2000" b="0" i="0" u="none" strike="noStrike" dirty="0">
                          <a:solidFill>
                            <a:srgbClr val="000000"/>
                          </a:solidFill>
                          <a:effectLst/>
                          <a:latin typeface="Aptos Narrow" panose="020B0004020202020204" pitchFamily="34" charset="0"/>
                        </a:rPr>
                        <a:t>2=</a:t>
                      </a:r>
                    </a:p>
                  </a:txBody>
                  <a:tcPr marL="2292" marR="2292" marT="2292" marB="0"/>
                </a:tc>
                <a:tc>
                  <a:txBody>
                    <a:bodyPr/>
                    <a:lstStyle/>
                    <a:p>
                      <a:pPr algn="ctr" fontAlgn="t">
                        <a:lnSpc>
                          <a:spcPct val="130000"/>
                        </a:lnSpc>
                        <a:buNone/>
                      </a:pPr>
                      <a:r>
                        <a:rPr lang="en-NZ" sz="2000" b="0" i="0" u="none" strike="noStrike" dirty="0">
                          <a:solidFill>
                            <a:srgbClr val="000000"/>
                          </a:solidFill>
                          <a:effectLst/>
                          <a:latin typeface="Aptos Narrow" panose="020B0004020202020204" pitchFamily="34" charset="0"/>
                        </a:rPr>
                        <a:t>2</a:t>
                      </a:r>
                    </a:p>
                  </a:txBody>
                  <a:tcPr marL="2292" marR="2292" marT="2292" marB="0"/>
                </a:tc>
                <a:tc>
                  <a:txBody>
                    <a:bodyPr/>
                    <a:lstStyle/>
                    <a:p>
                      <a:pPr algn="ctr" fontAlgn="t">
                        <a:lnSpc>
                          <a:spcPct val="130000"/>
                        </a:lnSpc>
                        <a:buNone/>
                      </a:pPr>
                      <a:r>
                        <a:rPr lang="en-NZ" sz="2000" b="0" i="0" u="none" strike="noStrike" dirty="0">
                          <a:solidFill>
                            <a:srgbClr val="000000"/>
                          </a:solidFill>
                          <a:effectLst/>
                          <a:latin typeface="Aptos Narrow" panose="020B0004020202020204" pitchFamily="34" charset="0"/>
                        </a:rPr>
                        <a:t>2=</a:t>
                      </a:r>
                    </a:p>
                  </a:txBody>
                  <a:tcPr marL="2292" marR="2292" marT="2292" marB="0"/>
                </a:tc>
                <a:tc>
                  <a:txBody>
                    <a:bodyPr/>
                    <a:lstStyle/>
                    <a:p>
                      <a:pPr algn="ctr" fontAlgn="t">
                        <a:lnSpc>
                          <a:spcPct val="130000"/>
                        </a:lnSpc>
                        <a:buNone/>
                      </a:pPr>
                      <a:r>
                        <a:rPr lang="en-NZ" sz="2000" b="0" i="0" u="none" strike="noStrike" dirty="0">
                          <a:solidFill>
                            <a:srgbClr val="000000"/>
                          </a:solidFill>
                          <a:effectLst/>
                          <a:latin typeface="Aptos Narrow" panose="020B0004020202020204" pitchFamily="34" charset="0"/>
                        </a:rPr>
                        <a:t>2</a:t>
                      </a:r>
                    </a:p>
                  </a:txBody>
                  <a:tcPr marL="2292" marR="2292" marT="2292" marB="0"/>
                </a:tc>
                <a:tc>
                  <a:txBody>
                    <a:bodyPr/>
                    <a:lstStyle/>
                    <a:p>
                      <a:pPr algn="ctr" fontAlgn="t">
                        <a:lnSpc>
                          <a:spcPct val="130000"/>
                        </a:lnSpc>
                        <a:buNone/>
                      </a:pPr>
                      <a:r>
                        <a:rPr lang="en-NZ" sz="2000" b="0" i="0" u="none" strike="noStrike">
                          <a:solidFill>
                            <a:srgbClr val="000000"/>
                          </a:solidFill>
                          <a:effectLst/>
                          <a:latin typeface="Aptos Narrow" panose="020B0004020202020204" pitchFamily="34" charset="0"/>
                        </a:rPr>
                        <a:t>2=</a:t>
                      </a:r>
                    </a:p>
                  </a:txBody>
                  <a:tcPr marL="2292" marR="2292" marT="2292" marB="0"/>
                </a:tc>
                <a:tc>
                  <a:txBody>
                    <a:bodyPr/>
                    <a:lstStyle/>
                    <a:p>
                      <a:pPr algn="ctr" fontAlgn="t">
                        <a:lnSpc>
                          <a:spcPct val="130000"/>
                        </a:lnSpc>
                        <a:buNone/>
                      </a:pPr>
                      <a:r>
                        <a:rPr lang="en-NZ" sz="2000" b="0" i="0" u="none" strike="noStrike">
                          <a:solidFill>
                            <a:srgbClr val="000000"/>
                          </a:solidFill>
                          <a:effectLst/>
                          <a:latin typeface="Aptos Narrow" panose="020B0004020202020204" pitchFamily="34" charset="0"/>
                        </a:rPr>
                        <a:t>2</a:t>
                      </a:r>
                    </a:p>
                  </a:txBody>
                  <a:tcPr marL="2292" marR="2292" marT="2292" marB="0"/>
                </a:tc>
                <a:tc>
                  <a:txBody>
                    <a:bodyPr/>
                    <a:lstStyle/>
                    <a:p>
                      <a:pPr algn="ctr" fontAlgn="t">
                        <a:lnSpc>
                          <a:spcPct val="130000"/>
                        </a:lnSpc>
                        <a:buNone/>
                      </a:pPr>
                      <a:r>
                        <a:rPr lang="en-NZ" sz="2000" b="0" i="0" u="none" strike="noStrike">
                          <a:solidFill>
                            <a:srgbClr val="000000"/>
                          </a:solidFill>
                          <a:effectLst/>
                          <a:latin typeface="Aptos Narrow" panose="020B0004020202020204" pitchFamily="34" charset="0"/>
                        </a:rPr>
                        <a:t>1=</a:t>
                      </a:r>
                    </a:p>
                  </a:txBody>
                  <a:tcPr marL="2292" marR="2292" marT="2292" marB="0"/>
                </a:tc>
                <a:extLst>
                  <a:ext uri="{0D108BD9-81ED-4DB2-BD59-A6C34878D82A}">
                    <a16:rowId xmlns:a16="http://schemas.microsoft.com/office/drawing/2014/main" val="193679251"/>
                  </a:ext>
                </a:extLst>
              </a:tr>
              <a:tr h="447598">
                <a:tc>
                  <a:txBody>
                    <a:bodyPr/>
                    <a:lstStyle/>
                    <a:p>
                      <a:pPr algn="l" fontAlgn="t">
                        <a:lnSpc>
                          <a:spcPct val="130000"/>
                        </a:lnSpc>
                        <a:buNone/>
                      </a:pPr>
                      <a:r>
                        <a:rPr lang="en-NZ" sz="2000" u="none" strike="noStrike">
                          <a:effectLst/>
                        </a:rPr>
                        <a:t>Cultural identity &amp; connection</a:t>
                      </a:r>
                      <a:endParaRPr lang="en-NZ" sz="2000" b="0" i="0" u="none" strike="noStrike">
                        <a:solidFill>
                          <a:srgbClr val="333333"/>
                        </a:solidFill>
                        <a:effectLst/>
                        <a:latin typeface="Arial" panose="020B0604020202020204" pitchFamily="34" charset="0"/>
                      </a:endParaRPr>
                    </a:p>
                  </a:txBody>
                  <a:tcPr marL="2292" marR="2292" marT="2292" marB="0"/>
                </a:tc>
                <a:tc>
                  <a:txBody>
                    <a:bodyPr/>
                    <a:lstStyle/>
                    <a:p>
                      <a:pPr algn="ctr" fontAlgn="t">
                        <a:lnSpc>
                          <a:spcPct val="130000"/>
                        </a:lnSpc>
                        <a:buNone/>
                      </a:pPr>
                      <a:r>
                        <a:rPr lang="en-NZ" sz="2000" b="0" i="0" u="none" strike="noStrike" dirty="0">
                          <a:solidFill>
                            <a:srgbClr val="000000"/>
                          </a:solidFill>
                          <a:effectLst/>
                          <a:latin typeface="Aptos Narrow" panose="020B0004020202020204" pitchFamily="34" charset="0"/>
                        </a:rPr>
                        <a:t>1=</a:t>
                      </a:r>
                    </a:p>
                  </a:txBody>
                  <a:tcPr marL="2292" marR="2292" marT="2292" marB="0"/>
                </a:tc>
                <a:tc>
                  <a:txBody>
                    <a:bodyPr/>
                    <a:lstStyle/>
                    <a:p>
                      <a:pPr marL="0" marR="0" lvl="0" indent="0" algn="ctr" defTabSz="914400" rtl="0" eaLnBrk="1" fontAlgn="t" latinLnBrk="0" hangingPunct="1">
                        <a:lnSpc>
                          <a:spcPct val="130000"/>
                        </a:lnSpc>
                        <a:spcBef>
                          <a:spcPts val="0"/>
                        </a:spcBef>
                        <a:spcAft>
                          <a:spcPts val="0"/>
                        </a:spcAft>
                        <a:buClrTx/>
                        <a:buSzTx/>
                        <a:buFontTx/>
                        <a:buNone/>
                        <a:tabLst/>
                        <a:defRPr/>
                      </a:pPr>
                      <a:r>
                        <a:rPr lang="en-NZ" sz="2000" b="0" i="0" u="none" strike="noStrike" kern="1200" dirty="0">
                          <a:solidFill>
                            <a:srgbClr val="000000"/>
                          </a:solidFill>
                          <a:effectLst/>
                          <a:latin typeface="Aptos Narrow" panose="020B0004020202020204" pitchFamily="34" charset="0"/>
                          <a:ea typeface="+mn-ea"/>
                          <a:cs typeface="+mn-cs"/>
                        </a:rPr>
                        <a:t>4 </a:t>
                      </a:r>
                    </a:p>
                  </a:txBody>
                  <a:tcPr marL="2292" marR="2292" marT="2292" marB="0"/>
                </a:tc>
                <a:tc>
                  <a:txBody>
                    <a:bodyPr/>
                    <a:lstStyle/>
                    <a:p>
                      <a:pPr algn="ctr" fontAlgn="t">
                        <a:lnSpc>
                          <a:spcPct val="130000"/>
                        </a:lnSpc>
                        <a:buNone/>
                      </a:pPr>
                      <a:r>
                        <a:rPr lang="en-NZ" sz="2000" b="0" i="0" u="none" strike="noStrike" dirty="0">
                          <a:solidFill>
                            <a:srgbClr val="000000"/>
                          </a:solidFill>
                          <a:effectLst/>
                          <a:latin typeface="Aptos Narrow" panose="020B0004020202020204" pitchFamily="34" charset="0"/>
                        </a:rPr>
                        <a:t>3</a:t>
                      </a:r>
                    </a:p>
                  </a:txBody>
                  <a:tcPr marL="2292" marR="2292" marT="2292" marB="0"/>
                </a:tc>
                <a:tc>
                  <a:txBody>
                    <a:bodyPr/>
                    <a:lstStyle/>
                    <a:p>
                      <a:pPr algn="ctr" fontAlgn="t">
                        <a:lnSpc>
                          <a:spcPct val="130000"/>
                        </a:lnSpc>
                        <a:buNone/>
                      </a:pPr>
                      <a:r>
                        <a:rPr lang="en-NZ" sz="2000" u="none" strike="noStrike" dirty="0">
                          <a:effectLst/>
                        </a:rPr>
                        <a:t> 4</a:t>
                      </a:r>
                      <a:endParaRPr lang="en-NZ" sz="2000" b="0" i="0" u="none" strike="noStrike" dirty="0">
                        <a:solidFill>
                          <a:srgbClr val="000000"/>
                        </a:solidFill>
                        <a:effectLst/>
                        <a:latin typeface="Calibri" panose="020F0502020204030204" pitchFamily="34" charset="0"/>
                      </a:endParaRPr>
                    </a:p>
                  </a:txBody>
                  <a:tcPr marL="2292" marR="2292" marT="2292" marB="0"/>
                </a:tc>
                <a:tc>
                  <a:txBody>
                    <a:bodyPr/>
                    <a:lstStyle/>
                    <a:p>
                      <a:pPr algn="ctr" fontAlgn="t">
                        <a:lnSpc>
                          <a:spcPct val="130000"/>
                        </a:lnSpc>
                        <a:buNone/>
                      </a:pPr>
                      <a:r>
                        <a:rPr lang="en-NZ" sz="2000" b="0" i="0" u="none" strike="noStrike">
                          <a:solidFill>
                            <a:srgbClr val="000000"/>
                          </a:solidFill>
                          <a:effectLst/>
                          <a:latin typeface="Aptos Narrow" panose="020B0004020202020204" pitchFamily="34" charset="0"/>
                        </a:rPr>
                        <a:t>3</a:t>
                      </a:r>
                    </a:p>
                  </a:txBody>
                  <a:tcPr marL="2292" marR="2292" marT="2292" marB="0"/>
                </a:tc>
                <a:tc>
                  <a:txBody>
                    <a:bodyPr/>
                    <a:lstStyle/>
                    <a:p>
                      <a:pPr algn="ctr" fontAlgn="t">
                        <a:lnSpc>
                          <a:spcPct val="130000"/>
                        </a:lnSpc>
                        <a:buNone/>
                      </a:pPr>
                      <a:r>
                        <a:rPr lang="en-NZ" sz="2000" u="none" strike="noStrike">
                          <a:effectLst/>
                        </a:rPr>
                        <a:t> 4</a:t>
                      </a:r>
                      <a:endParaRPr lang="en-NZ" sz="2000" b="0" i="0" u="none" strike="noStrike">
                        <a:solidFill>
                          <a:srgbClr val="000000"/>
                        </a:solidFill>
                        <a:effectLst/>
                        <a:latin typeface="Aptos Narrow" panose="020B0004020202020204" pitchFamily="34" charset="0"/>
                      </a:endParaRPr>
                    </a:p>
                  </a:txBody>
                  <a:tcPr marL="2292" marR="2292" marT="2292" marB="0"/>
                </a:tc>
                <a:tc>
                  <a:txBody>
                    <a:bodyPr/>
                    <a:lstStyle/>
                    <a:p>
                      <a:pPr algn="ctr" fontAlgn="t">
                        <a:lnSpc>
                          <a:spcPct val="130000"/>
                        </a:lnSpc>
                        <a:buNone/>
                      </a:pPr>
                      <a:r>
                        <a:rPr lang="en-NZ" sz="2000" b="0" i="0" u="none" strike="noStrike">
                          <a:solidFill>
                            <a:srgbClr val="000000"/>
                          </a:solidFill>
                          <a:effectLst/>
                          <a:latin typeface="Aptos Narrow" panose="020B0004020202020204" pitchFamily="34" charset="0"/>
                        </a:rPr>
                        <a:t>3</a:t>
                      </a:r>
                    </a:p>
                  </a:txBody>
                  <a:tcPr marL="2292" marR="2292" marT="2292" marB="0"/>
                </a:tc>
                <a:extLst>
                  <a:ext uri="{0D108BD9-81ED-4DB2-BD59-A6C34878D82A}">
                    <a16:rowId xmlns:a16="http://schemas.microsoft.com/office/drawing/2014/main" val="3360422820"/>
                  </a:ext>
                </a:extLst>
              </a:tr>
              <a:tr h="708975">
                <a:tc>
                  <a:txBody>
                    <a:bodyPr/>
                    <a:lstStyle/>
                    <a:p>
                      <a:pPr algn="l" fontAlgn="t">
                        <a:lnSpc>
                          <a:spcPct val="130000"/>
                        </a:lnSpc>
                        <a:buNone/>
                      </a:pPr>
                      <a:r>
                        <a:rPr lang="en-GB" sz="2000" u="none" strike="noStrike">
                          <a:effectLst/>
                        </a:rPr>
                        <a:t>Recovery, healing, hope, purpose, or growth</a:t>
                      </a:r>
                      <a:endParaRPr lang="en-GB" sz="2000" b="0" i="0" u="none" strike="noStrike">
                        <a:solidFill>
                          <a:srgbClr val="333333"/>
                        </a:solidFill>
                        <a:effectLst/>
                        <a:latin typeface="Arial" panose="020B0604020202020204" pitchFamily="34" charset="0"/>
                      </a:endParaRPr>
                    </a:p>
                  </a:txBody>
                  <a:tcPr marL="2292" marR="2292" marT="2292" marB="0"/>
                </a:tc>
                <a:tc>
                  <a:txBody>
                    <a:bodyPr/>
                    <a:lstStyle/>
                    <a:p>
                      <a:pPr algn="ctr" fontAlgn="t">
                        <a:lnSpc>
                          <a:spcPct val="130000"/>
                        </a:lnSpc>
                        <a:buNone/>
                      </a:pPr>
                      <a:r>
                        <a:rPr lang="en-NZ" sz="2000" b="0" i="0" u="none" strike="noStrike" dirty="0">
                          <a:solidFill>
                            <a:srgbClr val="000000"/>
                          </a:solidFill>
                          <a:effectLst/>
                          <a:latin typeface="Aptos Narrow" panose="020B0004020202020204" pitchFamily="34" charset="0"/>
                        </a:rPr>
                        <a:t>2=</a:t>
                      </a:r>
                    </a:p>
                  </a:txBody>
                  <a:tcPr marL="2292" marR="2292" marT="2292" marB="0"/>
                </a:tc>
                <a:tc>
                  <a:txBody>
                    <a:bodyPr/>
                    <a:lstStyle/>
                    <a:p>
                      <a:pPr algn="ctr" fontAlgn="t">
                        <a:lnSpc>
                          <a:spcPct val="130000"/>
                        </a:lnSpc>
                        <a:buNone/>
                      </a:pPr>
                      <a:r>
                        <a:rPr lang="en-NZ" sz="2000" b="0" i="0" u="none" strike="noStrike" dirty="0">
                          <a:solidFill>
                            <a:srgbClr val="000000"/>
                          </a:solidFill>
                          <a:effectLst/>
                          <a:latin typeface="Aptos Narrow" panose="020B0004020202020204" pitchFamily="34" charset="0"/>
                        </a:rPr>
                        <a:t>3</a:t>
                      </a:r>
                    </a:p>
                  </a:txBody>
                  <a:tcPr marL="2292" marR="2292" marT="2292" marB="0"/>
                </a:tc>
                <a:tc>
                  <a:txBody>
                    <a:bodyPr/>
                    <a:lstStyle/>
                    <a:p>
                      <a:pPr algn="ctr" fontAlgn="t">
                        <a:lnSpc>
                          <a:spcPct val="130000"/>
                        </a:lnSpc>
                        <a:buNone/>
                      </a:pPr>
                      <a:r>
                        <a:rPr lang="en-NZ" sz="2000" b="0" i="0" u="none" strike="noStrike" dirty="0">
                          <a:solidFill>
                            <a:srgbClr val="000000"/>
                          </a:solidFill>
                          <a:effectLst/>
                          <a:latin typeface="Aptos Narrow" panose="020B0004020202020204" pitchFamily="34" charset="0"/>
                        </a:rPr>
                        <a:t>2=</a:t>
                      </a:r>
                    </a:p>
                  </a:txBody>
                  <a:tcPr marL="2292" marR="2292" marT="2292" marB="0"/>
                </a:tc>
                <a:tc>
                  <a:txBody>
                    <a:bodyPr/>
                    <a:lstStyle/>
                    <a:p>
                      <a:pPr algn="ctr" fontAlgn="t">
                        <a:lnSpc>
                          <a:spcPct val="130000"/>
                        </a:lnSpc>
                        <a:buNone/>
                      </a:pPr>
                      <a:r>
                        <a:rPr lang="en-NZ" sz="2000" b="0" i="0" u="none" strike="noStrike" dirty="0">
                          <a:solidFill>
                            <a:srgbClr val="000000"/>
                          </a:solidFill>
                          <a:effectLst/>
                          <a:latin typeface="Aptos Narrow" panose="020B0004020202020204" pitchFamily="34" charset="0"/>
                        </a:rPr>
                        <a:t>3</a:t>
                      </a:r>
                    </a:p>
                  </a:txBody>
                  <a:tcPr marL="2292" marR="2292" marT="2292" marB="0"/>
                </a:tc>
                <a:tc>
                  <a:txBody>
                    <a:bodyPr/>
                    <a:lstStyle/>
                    <a:p>
                      <a:pPr algn="ctr" fontAlgn="t">
                        <a:lnSpc>
                          <a:spcPct val="130000"/>
                        </a:lnSpc>
                        <a:buNone/>
                      </a:pPr>
                      <a:r>
                        <a:rPr lang="en-NZ" sz="2000" b="0" i="0" u="none" strike="noStrike">
                          <a:solidFill>
                            <a:srgbClr val="000000"/>
                          </a:solidFill>
                          <a:effectLst/>
                          <a:latin typeface="Aptos Narrow" panose="020B0004020202020204" pitchFamily="34" charset="0"/>
                        </a:rPr>
                        <a:t>2=</a:t>
                      </a:r>
                    </a:p>
                  </a:txBody>
                  <a:tcPr marL="2292" marR="2292" marT="2292" marB="0"/>
                </a:tc>
                <a:tc>
                  <a:txBody>
                    <a:bodyPr/>
                    <a:lstStyle/>
                    <a:p>
                      <a:pPr algn="ctr" fontAlgn="t">
                        <a:lnSpc>
                          <a:spcPct val="130000"/>
                        </a:lnSpc>
                        <a:buNone/>
                      </a:pPr>
                      <a:r>
                        <a:rPr lang="en-NZ" sz="2000" b="0" i="0" u="none" strike="noStrike">
                          <a:solidFill>
                            <a:srgbClr val="000000"/>
                          </a:solidFill>
                          <a:effectLst/>
                          <a:latin typeface="Aptos Narrow" panose="020B0004020202020204" pitchFamily="34" charset="0"/>
                        </a:rPr>
                        <a:t>3</a:t>
                      </a:r>
                    </a:p>
                  </a:txBody>
                  <a:tcPr marL="2292" marR="2292" marT="2292" marB="0"/>
                </a:tc>
                <a:tc>
                  <a:txBody>
                    <a:bodyPr/>
                    <a:lstStyle/>
                    <a:p>
                      <a:pPr algn="ctr" fontAlgn="t">
                        <a:lnSpc>
                          <a:spcPct val="130000"/>
                        </a:lnSpc>
                        <a:buNone/>
                      </a:pPr>
                      <a:r>
                        <a:rPr lang="en-NZ" sz="2000" b="0" i="0" u="none" strike="noStrike">
                          <a:solidFill>
                            <a:srgbClr val="000000"/>
                          </a:solidFill>
                          <a:effectLst/>
                          <a:latin typeface="Aptos Narrow" panose="020B0004020202020204" pitchFamily="34" charset="0"/>
                        </a:rPr>
                        <a:t>2</a:t>
                      </a:r>
                    </a:p>
                  </a:txBody>
                  <a:tcPr marL="2292" marR="2292" marT="2292" marB="0"/>
                </a:tc>
                <a:extLst>
                  <a:ext uri="{0D108BD9-81ED-4DB2-BD59-A6C34878D82A}">
                    <a16:rowId xmlns:a16="http://schemas.microsoft.com/office/drawing/2014/main" val="2255025249"/>
                  </a:ext>
                </a:extLst>
              </a:tr>
              <a:tr h="447598">
                <a:tc>
                  <a:txBody>
                    <a:bodyPr/>
                    <a:lstStyle/>
                    <a:p>
                      <a:pPr algn="l" fontAlgn="t">
                        <a:lnSpc>
                          <a:spcPct val="130000"/>
                        </a:lnSpc>
                        <a:buNone/>
                      </a:pPr>
                      <a:r>
                        <a:rPr lang="en-NZ" sz="2000" u="none" strike="noStrike">
                          <a:effectLst/>
                        </a:rPr>
                        <a:t>Symptoms </a:t>
                      </a:r>
                      <a:r>
                        <a:rPr lang="en-NZ" sz="2000" u="none" strike="noStrike" err="1">
                          <a:effectLst/>
                        </a:rPr>
                        <a:t>eg</a:t>
                      </a:r>
                      <a:r>
                        <a:rPr lang="en-NZ" sz="2000" u="none" strike="noStrike">
                          <a:effectLst/>
                        </a:rPr>
                        <a:t> distress</a:t>
                      </a:r>
                      <a:endParaRPr lang="en-NZ" sz="2000" b="0" i="0" u="none" strike="noStrike">
                        <a:solidFill>
                          <a:srgbClr val="333333"/>
                        </a:solidFill>
                        <a:effectLst/>
                        <a:latin typeface="Arial" panose="020B0604020202020204" pitchFamily="34" charset="0"/>
                      </a:endParaRPr>
                    </a:p>
                  </a:txBody>
                  <a:tcPr marL="2292" marR="2292" marT="2292" marB="0"/>
                </a:tc>
                <a:tc>
                  <a:txBody>
                    <a:bodyPr/>
                    <a:lstStyle/>
                    <a:p>
                      <a:pPr algn="ctr" fontAlgn="t">
                        <a:lnSpc>
                          <a:spcPct val="130000"/>
                        </a:lnSpc>
                        <a:buNone/>
                      </a:pPr>
                      <a:r>
                        <a:rPr lang="en-NZ" sz="2000" b="0" i="0" u="none" strike="noStrike" dirty="0">
                          <a:solidFill>
                            <a:srgbClr val="000000"/>
                          </a:solidFill>
                          <a:effectLst/>
                          <a:latin typeface="Aptos Narrow" panose="020B0004020202020204" pitchFamily="34" charset="0"/>
                        </a:rPr>
                        <a:t>2=</a:t>
                      </a:r>
                    </a:p>
                  </a:txBody>
                  <a:tcPr marL="2292" marR="2292" marT="2292" marB="0"/>
                </a:tc>
                <a:tc>
                  <a:txBody>
                    <a:bodyPr/>
                    <a:lstStyle/>
                    <a:p>
                      <a:pPr algn="ctr" fontAlgn="t">
                        <a:lnSpc>
                          <a:spcPct val="130000"/>
                        </a:lnSpc>
                        <a:buNone/>
                      </a:pPr>
                      <a:r>
                        <a:rPr lang="en-NZ" sz="2000" u="none" strike="noStrike" dirty="0">
                          <a:effectLst/>
                        </a:rPr>
                        <a:t> </a:t>
                      </a:r>
                      <a:endParaRPr lang="en-NZ" sz="2000" b="0" i="0" u="none" strike="noStrike" dirty="0">
                        <a:solidFill>
                          <a:srgbClr val="000000"/>
                        </a:solidFill>
                        <a:effectLst/>
                        <a:latin typeface="Calibri" panose="020F0502020204030204" pitchFamily="34" charset="0"/>
                      </a:endParaRPr>
                    </a:p>
                  </a:txBody>
                  <a:tcPr marL="2292" marR="2292" marT="2292" marB="0"/>
                </a:tc>
                <a:tc>
                  <a:txBody>
                    <a:bodyPr/>
                    <a:lstStyle/>
                    <a:p>
                      <a:pPr algn="ctr" fontAlgn="t">
                        <a:lnSpc>
                          <a:spcPct val="130000"/>
                        </a:lnSpc>
                        <a:buNone/>
                      </a:pPr>
                      <a:r>
                        <a:rPr lang="en-NZ" sz="2000" u="none" strike="noStrike">
                          <a:effectLst/>
                        </a:rPr>
                        <a:t> </a:t>
                      </a:r>
                      <a:endParaRPr lang="en-NZ" sz="2000" b="0" i="0" u="none" strike="noStrike">
                        <a:solidFill>
                          <a:srgbClr val="000000"/>
                        </a:solidFill>
                        <a:effectLst/>
                        <a:latin typeface="Calibri" panose="020F0502020204030204" pitchFamily="34" charset="0"/>
                      </a:endParaRPr>
                    </a:p>
                  </a:txBody>
                  <a:tcPr marL="2292" marR="2292" marT="2292" marB="0"/>
                </a:tc>
                <a:tc>
                  <a:txBody>
                    <a:bodyPr/>
                    <a:lstStyle/>
                    <a:p>
                      <a:pPr algn="ctr" fontAlgn="t">
                        <a:lnSpc>
                          <a:spcPct val="130000"/>
                        </a:lnSpc>
                        <a:buNone/>
                      </a:pPr>
                      <a:r>
                        <a:rPr lang="en-NZ" sz="2000" u="none" strike="noStrike">
                          <a:effectLst/>
                        </a:rPr>
                        <a:t> </a:t>
                      </a:r>
                      <a:endParaRPr lang="en-NZ" sz="2000" b="0" i="0" u="none" strike="noStrike">
                        <a:solidFill>
                          <a:srgbClr val="000000"/>
                        </a:solidFill>
                        <a:effectLst/>
                        <a:latin typeface="Calibri" panose="020F0502020204030204" pitchFamily="34" charset="0"/>
                      </a:endParaRPr>
                    </a:p>
                  </a:txBody>
                  <a:tcPr marL="2292" marR="2292" marT="2292" marB="0"/>
                </a:tc>
                <a:tc>
                  <a:txBody>
                    <a:bodyPr/>
                    <a:lstStyle/>
                    <a:p>
                      <a:pPr algn="ctr" fontAlgn="t">
                        <a:lnSpc>
                          <a:spcPct val="130000"/>
                        </a:lnSpc>
                        <a:buNone/>
                      </a:pPr>
                      <a:r>
                        <a:rPr lang="en-NZ" sz="2000" u="none" strike="noStrike">
                          <a:effectLst/>
                        </a:rPr>
                        <a:t> </a:t>
                      </a:r>
                      <a:endParaRPr lang="en-NZ" sz="2000" b="0" i="0" u="none" strike="noStrike">
                        <a:solidFill>
                          <a:srgbClr val="000000"/>
                        </a:solidFill>
                        <a:effectLst/>
                        <a:latin typeface="Calibri" panose="020F0502020204030204" pitchFamily="34" charset="0"/>
                      </a:endParaRPr>
                    </a:p>
                  </a:txBody>
                  <a:tcPr marL="2292" marR="2292" marT="2292" marB="0"/>
                </a:tc>
                <a:tc>
                  <a:txBody>
                    <a:bodyPr/>
                    <a:lstStyle/>
                    <a:p>
                      <a:pPr algn="ctr" fontAlgn="t">
                        <a:lnSpc>
                          <a:spcPct val="130000"/>
                        </a:lnSpc>
                        <a:buNone/>
                      </a:pPr>
                      <a:r>
                        <a:rPr lang="en-NZ" sz="2000" u="none" strike="noStrike">
                          <a:effectLst/>
                        </a:rPr>
                        <a:t> </a:t>
                      </a:r>
                      <a:endParaRPr lang="en-NZ" sz="2000" b="0" i="0" u="none" strike="noStrike">
                        <a:solidFill>
                          <a:srgbClr val="000000"/>
                        </a:solidFill>
                        <a:effectLst/>
                        <a:latin typeface="Calibri" panose="020F0502020204030204" pitchFamily="34" charset="0"/>
                      </a:endParaRPr>
                    </a:p>
                  </a:txBody>
                  <a:tcPr marL="2292" marR="2292" marT="2292" marB="0"/>
                </a:tc>
                <a:tc>
                  <a:txBody>
                    <a:bodyPr/>
                    <a:lstStyle/>
                    <a:p>
                      <a:pPr algn="ctr" fontAlgn="t">
                        <a:lnSpc>
                          <a:spcPct val="130000"/>
                        </a:lnSpc>
                        <a:buNone/>
                      </a:pPr>
                      <a:r>
                        <a:rPr lang="en-NZ" sz="2000" u="none" strike="noStrike">
                          <a:effectLst/>
                        </a:rPr>
                        <a:t> </a:t>
                      </a:r>
                      <a:endParaRPr lang="en-NZ" sz="2000" b="0" i="0" u="none" strike="noStrike">
                        <a:solidFill>
                          <a:srgbClr val="000000"/>
                        </a:solidFill>
                        <a:effectLst/>
                        <a:latin typeface="Calibri" panose="020F0502020204030204" pitchFamily="34" charset="0"/>
                      </a:endParaRPr>
                    </a:p>
                  </a:txBody>
                  <a:tcPr marL="2292" marR="2292" marT="2292" marB="0"/>
                </a:tc>
                <a:extLst>
                  <a:ext uri="{0D108BD9-81ED-4DB2-BD59-A6C34878D82A}">
                    <a16:rowId xmlns:a16="http://schemas.microsoft.com/office/drawing/2014/main" val="1376006702"/>
                  </a:ext>
                </a:extLst>
              </a:tr>
              <a:tr h="447598">
                <a:tc>
                  <a:txBody>
                    <a:bodyPr/>
                    <a:lstStyle/>
                    <a:p>
                      <a:pPr algn="l" fontAlgn="t">
                        <a:lnSpc>
                          <a:spcPct val="130000"/>
                        </a:lnSpc>
                        <a:buNone/>
                      </a:pPr>
                      <a:r>
                        <a:rPr lang="en-NZ" sz="2000" u="none" strike="noStrike">
                          <a:effectLst/>
                        </a:rPr>
                        <a:t>Functioning &amp; impairment</a:t>
                      </a:r>
                      <a:endParaRPr lang="en-NZ" sz="2000" b="0" i="0" u="none" strike="noStrike">
                        <a:solidFill>
                          <a:srgbClr val="333333"/>
                        </a:solidFill>
                        <a:effectLst/>
                        <a:latin typeface="Arial" panose="020B0604020202020204" pitchFamily="34" charset="0"/>
                      </a:endParaRPr>
                    </a:p>
                  </a:txBody>
                  <a:tcPr marL="2292" marR="2292" marT="2292" marB="0"/>
                </a:tc>
                <a:tc>
                  <a:txBody>
                    <a:bodyPr/>
                    <a:lstStyle/>
                    <a:p>
                      <a:pPr algn="ctr" fontAlgn="t">
                        <a:lnSpc>
                          <a:spcPct val="130000"/>
                        </a:lnSpc>
                        <a:buNone/>
                      </a:pPr>
                      <a:r>
                        <a:rPr lang="en-NZ" sz="2000" b="0" i="0" u="none" strike="noStrike" dirty="0">
                          <a:solidFill>
                            <a:srgbClr val="000000"/>
                          </a:solidFill>
                          <a:effectLst/>
                          <a:latin typeface="Aptos Narrow" panose="020B0004020202020204" pitchFamily="34" charset="0"/>
                        </a:rPr>
                        <a:t>2=</a:t>
                      </a:r>
                    </a:p>
                  </a:txBody>
                  <a:tcPr marL="2292" marR="2292" marT="2292" marB="0"/>
                </a:tc>
                <a:tc>
                  <a:txBody>
                    <a:bodyPr/>
                    <a:lstStyle/>
                    <a:p>
                      <a:pPr algn="ctr" fontAlgn="t">
                        <a:lnSpc>
                          <a:spcPct val="130000"/>
                        </a:lnSpc>
                        <a:buNone/>
                      </a:pPr>
                      <a:endParaRPr lang="en-NZ" sz="2000" b="0" i="0" u="none" strike="noStrike">
                        <a:solidFill>
                          <a:srgbClr val="000000"/>
                        </a:solidFill>
                        <a:effectLst/>
                        <a:latin typeface="Calibri" panose="020F0502020204030204" pitchFamily="34" charset="0"/>
                      </a:endParaRPr>
                    </a:p>
                  </a:txBody>
                  <a:tcPr marL="2292" marR="2292" marT="2292" marB="0"/>
                </a:tc>
                <a:tc>
                  <a:txBody>
                    <a:bodyPr/>
                    <a:lstStyle/>
                    <a:p>
                      <a:pPr algn="ctr" fontAlgn="t">
                        <a:lnSpc>
                          <a:spcPct val="130000"/>
                        </a:lnSpc>
                        <a:buNone/>
                      </a:pPr>
                      <a:endParaRPr lang="en-NZ" sz="2000" b="0" i="0" u="none" strike="noStrike">
                        <a:solidFill>
                          <a:srgbClr val="000000"/>
                        </a:solidFill>
                        <a:effectLst/>
                        <a:latin typeface="Calibri" panose="020F0502020204030204" pitchFamily="34" charset="0"/>
                      </a:endParaRPr>
                    </a:p>
                  </a:txBody>
                  <a:tcPr marL="2292" marR="2292" marT="2292" marB="0"/>
                </a:tc>
                <a:tc>
                  <a:txBody>
                    <a:bodyPr/>
                    <a:lstStyle/>
                    <a:p>
                      <a:pPr algn="ctr" fontAlgn="t">
                        <a:lnSpc>
                          <a:spcPct val="130000"/>
                        </a:lnSpc>
                        <a:buNone/>
                      </a:pPr>
                      <a:endParaRPr lang="en-NZ" sz="2000" b="0" i="0" u="none" strike="noStrike">
                        <a:solidFill>
                          <a:srgbClr val="000000"/>
                        </a:solidFill>
                        <a:effectLst/>
                        <a:latin typeface="Calibri" panose="020F0502020204030204" pitchFamily="34" charset="0"/>
                      </a:endParaRPr>
                    </a:p>
                  </a:txBody>
                  <a:tcPr marL="2292" marR="2292" marT="2292" marB="0"/>
                </a:tc>
                <a:tc>
                  <a:txBody>
                    <a:bodyPr/>
                    <a:lstStyle/>
                    <a:p>
                      <a:pPr algn="ctr" fontAlgn="b">
                        <a:lnSpc>
                          <a:spcPct val="130000"/>
                        </a:lnSpc>
                        <a:buNone/>
                      </a:pPr>
                      <a:endParaRPr lang="en-NZ" sz="2000" b="0" i="0" u="none" strike="noStrike">
                        <a:solidFill>
                          <a:srgbClr val="000000"/>
                        </a:solidFill>
                        <a:effectLst/>
                        <a:latin typeface="Calibri" panose="020F0502020204030204" pitchFamily="34" charset="0"/>
                      </a:endParaRPr>
                    </a:p>
                  </a:txBody>
                  <a:tcPr marL="2292" marR="2292" marT="2292" marB="0" anchor="b"/>
                </a:tc>
                <a:tc>
                  <a:txBody>
                    <a:bodyPr/>
                    <a:lstStyle/>
                    <a:p>
                      <a:pPr algn="ctr" fontAlgn="b">
                        <a:lnSpc>
                          <a:spcPct val="130000"/>
                        </a:lnSpc>
                        <a:buNone/>
                      </a:pPr>
                      <a:endParaRPr lang="en-NZ" sz="2000" b="0" i="0" u="none" strike="noStrike">
                        <a:solidFill>
                          <a:srgbClr val="000000"/>
                        </a:solidFill>
                        <a:effectLst/>
                        <a:latin typeface="Calibri" panose="020F0502020204030204" pitchFamily="34" charset="0"/>
                      </a:endParaRPr>
                    </a:p>
                  </a:txBody>
                  <a:tcPr marL="2292" marR="2292" marT="2292" marB="0" anchor="b"/>
                </a:tc>
                <a:tc>
                  <a:txBody>
                    <a:bodyPr/>
                    <a:lstStyle/>
                    <a:p>
                      <a:pPr algn="ctr" fontAlgn="t">
                        <a:lnSpc>
                          <a:spcPct val="130000"/>
                        </a:lnSpc>
                        <a:buNone/>
                      </a:pPr>
                      <a:endParaRPr lang="en-NZ" sz="2000" b="0" i="0" u="none" strike="noStrike">
                        <a:solidFill>
                          <a:srgbClr val="000000"/>
                        </a:solidFill>
                        <a:effectLst/>
                        <a:latin typeface="Calibri" panose="020F0502020204030204" pitchFamily="34" charset="0"/>
                      </a:endParaRPr>
                    </a:p>
                  </a:txBody>
                  <a:tcPr marL="2292" marR="2292" marT="2292" marB="0"/>
                </a:tc>
                <a:extLst>
                  <a:ext uri="{0D108BD9-81ED-4DB2-BD59-A6C34878D82A}">
                    <a16:rowId xmlns:a16="http://schemas.microsoft.com/office/drawing/2014/main" val="1800917739"/>
                  </a:ext>
                </a:extLst>
              </a:tr>
              <a:tr h="447598">
                <a:tc>
                  <a:txBody>
                    <a:bodyPr/>
                    <a:lstStyle/>
                    <a:p>
                      <a:pPr algn="l" fontAlgn="t">
                        <a:lnSpc>
                          <a:spcPct val="130000"/>
                        </a:lnSpc>
                        <a:buNone/>
                      </a:pPr>
                      <a:r>
                        <a:rPr lang="en-NZ" sz="2000" u="none" strike="noStrike">
                          <a:effectLst/>
                        </a:rPr>
                        <a:t>Risk &amp; safety</a:t>
                      </a:r>
                      <a:endParaRPr lang="en-NZ" sz="2000" b="0" i="0" u="none" strike="noStrike">
                        <a:solidFill>
                          <a:srgbClr val="333333"/>
                        </a:solidFill>
                        <a:effectLst/>
                        <a:latin typeface="Arial" panose="020B0604020202020204" pitchFamily="34" charset="0"/>
                      </a:endParaRPr>
                    </a:p>
                  </a:txBody>
                  <a:tcPr marL="2292" marR="2292" marT="2292" marB="0"/>
                </a:tc>
                <a:tc>
                  <a:txBody>
                    <a:bodyPr/>
                    <a:lstStyle/>
                    <a:p>
                      <a:pPr algn="ctr" fontAlgn="t">
                        <a:lnSpc>
                          <a:spcPct val="130000"/>
                        </a:lnSpc>
                        <a:buNone/>
                      </a:pPr>
                      <a:r>
                        <a:rPr lang="en-NZ" sz="2000" b="0" i="0" u="none" strike="noStrike" dirty="0">
                          <a:solidFill>
                            <a:srgbClr val="000000"/>
                          </a:solidFill>
                          <a:effectLst/>
                          <a:latin typeface="Aptos Narrow" panose="020B0004020202020204" pitchFamily="34" charset="0"/>
                        </a:rPr>
                        <a:t>2=</a:t>
                      </a:r>
                    </a:p>
                  </a:txBody>
                  <a:tcPr marL="2292" marR="2292" marT="2292" marB="0"/>
                </a:tc>
                <a:tc>
                  <a:txBody>
                    <a:bodyPr/>
                    <a:lstStyle/>
                    <a:p>
                      <a:pPr algn="ctr" fontAlgn="t">
                        <a:lnSpc>
                          <a:spcPct val="130000"/>
                        </a:lnSpc>
                        <a:buNone/>
                      </a:pPr>
                      <a:r>
                        <a:rPr lang="en-NZ" sz="2000" u="none" strike="noStrike" dirty="0">
                          <a:effectLst/>
                        </a:rPr>
                        <a:t> </a:t>
                      </a:r>
                      <a:endParaRPr lang="en-NZ" sz="2000" b="0" i="0" u="none" strike="noStrike" dirty="0">
                        <a:solidFill>
                          <a:srgbClr val="000000"/>
                        </a:solidFill>
                        <a:effectLst/>
                        <a:latin typeface="Calibri" panose="020F0502020204030204" pitchFamily="34" charset="0"/>
                      </a:endParaRPr>
                    </a:p>
                  </a:txBody>
                  <a:tcPr marL="2292" marR="2292" marT="2292" marB="0"/>
                </a:tc>
                <a:tc>
                  <a:txBody>
                    <a:bodyPr/>
                    <a:lstStyle/>
                    <a:p>
                      <a:pPr algn="ctr" fontAlgn="t">
                        <a:lnSpc>
                          <a:spcPct val="130000"/>
                        </a:lnSpc>
                        <a:buNone/>
                      </a:pPr>
                      <a:r>
                        <a:rPr lang="en-NZ" sz="2000" u="none" strike="noStrike">
                          <a:effectLst/>
                        </a:rPr>
                        <a:t> </a:t>
                      </a:r>
                      <a:endParaRPr lang="en-NZ" sz="2000" b="0" i="0" u="none" strike="noStrike">
                        <a:solidFill>
                          <a:srgbClr val="000000"/>
                        </a:solidFill>
                        <a:effectLst/>
                        <a:latin typeface="Calibri" panose="020F0502020204030204" pitchFamily="34" charset="0"/>
                      </a:endParaRPr>
                    </a:p>
                  </a:txBody>
                  <a:tcPr marL="2292" marR="2292" marT="2292" marB="0"/>
                </a:tc>
                <a:tc>
                  <a:txBody>
                    <a:bodyPr/>
                    <a:lstStyle/>
                    <a:p>
                      <a:pPr algn="ctr" fontAlgn="t">
                        <a:lnSpc>
                          <a:spcPct val="130000"/>
                        </a:lnSpc>
                        <a:buNone/>
                      </a:pPr>
                      <a:r>
                        <a:rPr lang="en-NZ" sz="2000" u="none" strike="noStrike">
                          <a:effectLst/>
                        </a:rPr>
                        <a:t> </a:t>
                      </a:r>
                      <a:endParaRPr lang="en-NZ" sz="2000" b="0" i="0" u="none" strike="noStrike">
                        <a:solidFill>
                          <a:srgbClr val="000000"/>
                        </a:solidFill>
                        <a:effectLst/>
                        <a:latin typeface="Calibri" panose="020F0502020204030204" pitchFamily="34" charset="0"/>
                      </a:endParaRPr>
                    </a:p>
                  </a:txBody>
                  <a:tcPr marL="2292" marR="2292" marT="2292" marB="0"/>
                </a:tc>
                <a:tc>
                  <a:txBody>
                    <a:bodyPr/>
                    <a:lstStyle/>
                    <a:p>
                      <a:pPr algn="ctr" fontAlgn="t">
                        <a:lnSpc>
                          <a:spcPct val="130000"/>
                        </a:lnSpc>
                        <a:buNone/>
                      </a:pPr>
                      <a:r>
                        <a:rPr lang="en-NZ" sz="2000" u="none" strike="noStrike">
                          <a:effectLst/>
                        </a:rPr>
                        <a:t> </a:t>
                      </a:r>
                      <a:endParaRPr lang="en-NZ" sz="2000" b="0" i="0" u="none" strike="noStrike">
                        <a:solidFill>
                          <a:srgbClr val="000000"/>
                        </a:solidFill>
                        <a:effectLst/>
                        <a:latin typeface="Calibri" panose="020F0502020204030204" pitchFamily="34" charset="0"/>
                      </a:endParaRPr>
                    </a:p>
                  </a:txBody>
                  <a:tcPr marL="2292" marR="2292" marT="2292" marB="0"/>
                </a:tc>
                <a:tc>
                  <a:txBody>
                    <a:bodyPr/>
                    <a:lstStyle/>
                    <a:p>
                      <a:pPr algn="ctr" fontAlgn="t">
                        <a:lnSpc>
                          <a:spcPct val="130000"/>
                        </a:lnSpc>
                        <a:buNone/>
                      </a:pPr>
                      <a:r>
                        <a:rPr lang="en-NZ" sz="2000" u="none" strike="noStrike">
                          <a:effectLst/>
                        </a:rPr>
                        <a:t> </a:t>
                      </a:r>
                      <a:endParaRPr lang="en-NZ" sz="2000" b="0" i="0" u="none" strike="noStrike">
                        <a:solidFill>
                          <a:srgbClr val="000000"/>
                        </a:solidFill>
                        <a:effectLst/>
                        <a:latin typeface="Calibri" panose="020F0502020204030204" pitchFamily="34" charset="0"/>
                      </a:endParaRPr>
                    </a:p>
                  </a:txBody>
                  <a:tcPr marL="2292" marR="2292" marT="2292" marB="0"/>
                </a:tc>
                <a:tc>
                  <a:txBody>
                    <a:bodyPr/>
                    <a:lstStyle/>
                    <a:p>
                      <a:pPr algn="ctr" fontAlgn="t">
                        <a:lnSpc>
                          <a:spcPct val="130000"/>
                        </a:lnSpc>
                        <a:buNone/>
                      </a:pPr>
                      <a:r>
                        <a:rPr lang="en-NZ" sz="2000" u="none" strike="noStrike" dirty="0">
                          <a:effectLst/>
                        </a:rPr>
                        <a:t> </a:t>
                      </a:r>
                      <a:endParaRPr lang="en-NZ" sz="2000" b="0" i="0" u="none" strike="noStrike" dirty="0">
                        <a:solidFill>
                          <a:srgbClr val="000000"/>
                        </a:solidFill>
                        <a:effectLst/>
                        <a:latin typeface="Calibri" panose="020F0502020204030204" pitchFamily="34" charset="0"/>
                      </a:endParaRPr>
                    </a:p>
                  </a:txBody>
                  <a:tcPr marL="2292" marR="2292" marT="2292" marB="0"/>
                </a:tc>
                <a:extLst>
                  <a:ext uri="{0D108BD9-81ED-4DB2-BD59-A6C34878D82A}">
                    <a16:rowId xmlns:a16="http://schemas.microsoft.com/office/drawing/2014/main" val="1677742516"/>
                  </a:ext>
                </a:extLst>
              </a:tr>
            </a:tbl>
          </a:graphicData>
        </a:graphic>
      </p:graphicFrame>
    </p:spTree>
    <p:extLst>
      <p:ext uri="{BB962C8B-B14F-4D97-AF65-F5344CB8AC3E}">
        <p14:creationId xmlns:p14="http://schemas.microsoft.com/office/powerpoint/2010/main" val="146648469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63C7A8-C2DF-2645-D61A-4B7A1D95F937}"/>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D9A7F3BF-8763-4074-AD77-92790AF314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7A9648D6-B41B-42D0-A817-AE2607B0B5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94200" y="554152"/>
            <a:ext cx="574177" cy="1075866"/>
            <a:chOff x="10994200" y="554152"/>
            <a:chExt cx="574177" cy="1075866"/>
          </a:xfrm>
        </p:grpSpPr>
        <p:sp>
          <p:nvSpPr>
            <p:cNvPr id="25"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13369"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2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55951"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sp>
          <p:nvSpPr>
            <p:cNvPr id="27"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94200"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B345C918-D00D-F113-20B4-F5A782201624}"/>
              </a:ext>
            </a:extLst>
          </p:cNvPr>
          <p:cNvSpPr>
            <a:spLocks noGrp="1"/>
          </p:cNvSpPr>
          <p:nvPr>
            <p:ph type="title"/>
          </p:nvPr>
        </p:nvSpPr>
        <p:spPr>
          <a:xfrm>
            <a:off x="623623" y="453890"/>
            <a:ext cx="10944754" cy="805521"/>
          </a:xfrm>
        </p:spPr>
        <p:txBody>
          <a:bodyPr vert="horz" lIns="91440" tIns="45720" rIns="91440" bIns="45720" rtlCol="0" anchor="t">
            <a:normAutofit fontScale="90000"/>
          </a:bodyPr>
          <a:lstStyle/>
          <a:p>
            <a:r>
              <a:rPr lang="en-US" sz="3600">
                <a:solidFill>
                  <a:schemeClr val="accent4">
                    <a:lumMod val="75000"/>
                  </a:schemeClr>
                </a:solidFill>
              </a:rPr>
              <a:t>Among those using </a:t>
            </a:r>
            <a:r>
              <a:rPr lang="en-US" sz="3600" err="1">
                <a:solidFill>
                  <a:schemeClr val="accent4">
                    <a:lumMod val="75000"/>
                  </a:schemeClr>
                </a:solidFill>
              </a:rPr>
              <a:t>standardised</a:t>
            </a:r>
            <a:r>
              <a:rPr lang="en-US" sz="3600">
                <a:solidFill>
                  <a:schemeClr val="accent4">
                    <a:lumMod val="75000"/>
                  </a:schemeClr>
                </a:solidFill>
              </a:rPr>
              <a:t> tools, Hua Oranga &amp; ADOM most common </a:t>
            </a:r>
          </a:p>
        </p:txBody>
      </p:sp>
      <p:cxnSp>
        <p:nvCxnSpPr>
          <p:cNvPr id="29" name="Straight Connector 28">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62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4">
            <a:extLst>
              <a:ext uri="{FF2B5EF4-FFF2-40B4-BE49-F238E27FC236}">
                <a16:creationId xmlns:a16="http://schemas.microsoft.com/office/drawing/2014/main" id="{E416E4B6-7A27-1CC8-99B4-899FCE2BA448}"/>
              </a:ext>
            </a:extLst>
          </p:cNvPr>
          <p:cNvGraphicFramePr>
            <a:graphicFrameLocks noGrp="1"/>
          </p:cNvGraphicFramePr>
          <p:nvPr>
            <p:ph sz="half" idx="2"/>
            <p:extLst>
              <p:ext uri="{D42A27DB-BD31-4B8C-83A1-F6EECF244321}">
                <p14:modId xmlns:p14="http://schemas.microsoft.com/office/powerpoint/2010/main" val="114980363"/>
              </p:ext>
            </p:extLst>
          </p:nvPr>
        </p:nvGraphicFramePr>
        <p:xfrm>
          <a:off x="623622" y="1569391"/>
          <a:ext cx="10832328" cy="4878966"/>
        </p:xfrm>
        <a:graphic>
          <a:graphicData uri="http://schemas.openxmlformats.org/drawingml/2006/table">
            <a:tbl>
              <a:tblPr firstRow="1" bandRow="1">
                <a:tableStyleId>{5C22544A-7EE6-4342-B048-85BDC9FD1C3A}</a:tableStyleId>
              </a:tblPr>
              <a:tblGrid>
                <a:gridCol w="2654851">
                  <a:extLst>
                    <a:ext uri="{9D8B030D-6E8A-4147-A177-3AD203B41FA5}">
                      <a16:colId xmlns:a16="http://schemas.microsoft.com/office/drawing/2014/main" val="2056225769"/>
                    </a:ext>
                  </a:extLst>
                </a:gridCol>
                <a:gridCol w="1244541">
                  <a:extLst>
                    <a:ext uri="{9D8B030D-6E8A-4147-A177-3AD203B41FA5}">
                      <a16:colId xmlns:a16="http://schemas.microsoft.com/office/drawing/2014/main" val="2083193247"/>
                    </a:ext>
                  </a:extLst>
                </a:gridCol>
                <a:gridCol w="1126672">
                  <a:extLst>
                    <a:ext uri="{9D8B030D-6E8A-4147-A177-3AD203B41FA5}">
                      <a16:colId xmlns:a16="http://schemas.microsoft.com/office/drawing/2014/main" val="879471398"/>
                    </a:ext>
                  </a:extLst>
                </a:gridCol>
                <a:gridCol w="1224643">
                  <a:extLst>
                    <a:ext uri="{9D8B030D-6E8A-4147-A177-3AD203B41FA5}">
                      <a16:colId xmlns:a16="http://schemas.microsoft.com/office/drawing/2014/main" val="3460784464"/>
                    </a:ext>
                  </a:extLst>
                </a:gridCol>
                <a:gridCol w="1012371">
                  <a:extLst>
                    <a:ext uri="{9D8B030D-6E8A-4147-A177-3AD203B41FA5}">
                      <a16:colId xmlns:a16="http://schemas.microsoft.com/office/drawing/2014/main" val="2580308496"/>
                    </a:ext>
                  </a:extLst>
                </a:gridCol>
                <a:gridCol w="1110343">
                  <a:extLst>
                    <a:ext uri="{9D8B030D-6E8A-4147-A177-3AD203B41FA5}">
                      <a16:colId xmlns:a16="http://schemas.microsoft.com/office/drawing/2014/main" val="3929921537"/>
                    </a:ext>
                  </a:extLst>
                </a:gridCol>
                <a:gridCol w="947057">
                  <a:extLst>
                    <a:ext uri="{9D8B030D-6E8A-4147-A177-3AD203B41FA5}">
                      <a16:colId xmlns:a16="http://schemas.microsoft.com/office/drawing/2014/main" val="3499186998"/>
                    </a:ext>
                  </a:extLst>
                </a:gridCol>
                <a:gridCol w="1511850">
                  <a:extLst>
                    <a:ext uri="{9D8B030D-6E8A-4147-A177-3AD203B41FA5}">
                      <a16:colId xmlns:a16="http://schemas.microsoft.com/office/drawing/2014/main" val="116534094"/>
                    </a:ext>
                  </a:extLst>
                </a:gridCol>
              </a:tblGrid>
              <a:tr h="875477">
                <a:tc>
                  <a:txBody>
                    <a:bodyPr/>
                    <a:lstStyle/>
                    <a:p>
                      <a:pPr algn="l" rtl="0" fontAlgn="t">
                        <a:buNone/>
                      </a:pPr>
                      <a:r>
                        <a:rPr lang="en-NZ" sz="2000" b="1" u="none" strike="noStrike">
                          <a:effectLst/>
                        </a:rPr>
                        <a:t>Outcome tool</a:t>
                      </a:r>
                      <a:endParaRPr lang="en-NZ" sz="2000" b="1" i="0" u="none" strike="noStrike">
                        <a:solidFill>
                          <a:srgbClr val="000000"/>
                        </a:solidFill>
                        <a:effectLst/>
                        <a:latin typeface="Arial" panose="020B0604020202020204" pitchFamily="34" charset="0"/>
                      </a:endParaRPr>
                    </a:p>
                  </a:txBody>
                  <a:tcPr marL="4179" marR="4179" marT="4179" marB="0">
                    <a:solidFill>
                      <a:srgbClr val="18616E"/>
                    </a:solidFill>
                  </a:tcPr>
                </a:tc>
                <a:tc>
                  <a:txBody>
                    <a:bodyPr/>
                    <a:lstStyle/>
                    <a:p>
                      <a:pPr algn="ctr" rtl="0" fontAlgn="t">
                        <a:buNone/>
                      </a:pPr>
                      <a:r>
                        <a:rPr lang="en-NZ" sz="2000" b="1" u="none" strike="noStrike">
                          <a:effectLst/>
                        </a:rPr>
                        <a:t>Kaupapa Māori</a:t>
                      </a:r>
                      <a:endParaRPr lang="en-NZ" sz="2000" b="1" i="0" u="none" strike="noStrike">
                        <a:solidFill>
                          <a:srgbClr val="000000"/>
                        </a:solidFill>
                        <a:effectLst/>
                        <a:latin typeface="Arial" panose="020B0604020202020204" pitchFamily="34" charset="0"/>
                      </a:endParaRPr>
                    </a:p>
                  </a:txBody>
                  <a:tcPr marL="4179" marR="4179" marT="4179" marB="0">
                    <a:solidFill>
                      <a:srgbClr val="18616E"/>
                    </a:solidFill>
                  </a:tcPr>
                </a:tc>
                <a:tc>
                  <a:txBody>
                    <a:bodyPr/>
                    <a:lstStyle/>
                    <a:p>
                      <a:pPr algn="ctr" rtl="0" fontAlgn="t">
                        <a:buNone/>
                      </a:pPr>
                      <a:r>
                        <a:rPr lang="en-NZ" sz="2000" b="1" u="none" strike="noStrike">
                          <a:effectLst/>
                        </a:rPr>
                        <a:t>Non-Kaupapa Māori </a:t>
                      </a:r>
                      <a:endParaRPr lang="en-NZ" sz="2000" b="1" i="0" u="none" strike="noStrike">
                        <a:solidFill>
                          <a:srgbClr val="000000"/>
                        </a:solidFill>
                        <a:effectLst/>
                        <a:latin typeface="Arial" panose="020B0604020202020204" pitchFamily="34" charset="0"/>
                      </a:endParaRPr>
                    </a:p>
                  </a:txBody>
                  <a:tcPr marL="4179" marR="4179" marT="4179" marB="0">
                    <a:solidFill>
                      <a:srgbClr val="18616E"/>
                    </a:solidFill>
                  </a:tcPr>
                </a:tc>
                <a:tc>
                  <a:txBody>
                    <a:bodyPr/>
                    <a:lstStyle/>
                    <a:p>
                      <a:pPr algn="ctr" rtl="0" fontAlgn="t">
                        <a:buNone/>
                      </a:pPr>
                      <a:r>
                        <a:rPr lang="en-NZ" sz="2000" b="1" u="none" strike="noStrike">
                          <a:effectLst/>
                        </a:rPr>
                        <a:t>Addiction</a:t>
                      </a:r>
                      <a:endParaRPr lang="en-NZ" sz="2000" b="1" i="0" u="none" strike="noStrike">
                        <a:solidFill>
                          <a:srgbClr val="000000"/>
                        </a:solidFill>
                        <a:effectLst/>
                        <a:latin typeface="Arial" panose="020B0604020202020204" pitchFamily="34" charset="0"/>
                      </a:endParaRPr>
                    </a:p>
                  </a:txBody>
                  <a:tcPr marL="4179" marR="4179" marT="4179" marB="0">
                    <a:solidFill>
                      <a:srgbClr val="18616E"/>
                    </a:solidFill>
                  </a:tcPr>
                </a:tc>
                <a:tc>
                  <a:txBody>
                    <a:bodyPr/>
                    <a:lstStyle/>
                    <a:p>
                      <a:pPr algn="ctr" rtl="0" fontAlgn="t">
                        <a:buNone/>
                      </a:pPr>
                      <a:r>
                        <a:rPr lang="en-NZ" sz="2000" b="1" u="none" strike="noStrike">
                          <a:effectLst/>
                        </a:rPr>
                        <a:t>Mental health </a:t>
                      </a:r>
                      <a:endParaRPr lang="en-NZ" sz="2000" b="1" i="0" u="none" strike="noStrike">
                        <a:solidFill>
                          <a:srgbClr val="000000"/>
                        </a:solidFill>
                        <a:effectLst/>
                        <a:latin typeface="Arial" panose="020B0604020202020204" pitchFamily="34" charset="0"/>
                      </a:endParaRPr>
                    </a:p>
                  </a:txBody>
                  <a:tcPr marL="4179" marR="4179" marT="4179" marB="0">
                    <a:solidFill>
                      <a:srgbClr val="18616E"/>
                    </a:solidFill>
                  </a:tcPr>
                </a:tc>
                <a:tc>
                  <a:txBody>
                    <a:bodyPr/>
                    <a:lstStyle/>
                    <a:p>
                      <a:pPr algn="ctr" rtl="0" fontAlgn="t">
                        <a:buNone/>
                      </a:pPr>
                      <a:r>
                        <a:rPr lang="en-NZ" sz="2000" b="1" u="none" strike="noStrike">
                          <a:effectLst/>
                        </a:rPr>
                        <a:t>Child &amp; youth</a:t>
                      </a:r>
                      <a:endParaRPr lang="en-NZ" sz="2000" b="1" i="0" u="none" strike="noStrike">
                        <a:solidFill>
                          <a:srgbClr val="000000"/>
                        </a:solidFill>
                        <a:effectLst/>
                        <a:latin typeface="Arial" panose="020B0604020202020204" pitchFamily="34" charset="0"/>
                      </a:endParaRPr>
                    </a:p>
                  </a:txBody>
                  <a:tcPr marL="4179" marR="4179" marT="4179" marB="0">
                    <a:solidFill>
                      <a:srgbClr val="18616E"/>
                    </a:solidFill>
                  </a:tcPr>
                </a:tc>
                <a:tc>
                  <a:txBody>
                    <a:bodyPr/>
                    <a:lstStyle/>
                    <a:p>
                      <a:pPr algn="ctr" rtl="0" fontAlgn="t">
                        <a:buNone/>
                      </a:pPr>
                      <a:r>
                        <a:rPr lang="en-NZ" sz="2000" b="1" u="none" strike="noStrike">
                          <a:effectLst/>
                        </a:rPr>
                        <a:t>Adult</a:t>
                      </a:r>
                      <a:endParaRPr lang="en-NZ" sz="2000" b="1" i="0" u="none" strike="noStrike">
                        <a:solidFill>
                          <a:srgbClr val="000000"/>
                        </a:solidFill>
                        <a:effectLst/>
                        <a:latin typeface="Arial" panose="020B0604020202020204" pitchFamily="34" charset="0"/>
                      </a:endParaRPr>
                    </a:p>
                  </a:txBody>
                  <a:tcPr marL="4179" marR="4179" marT="4179" marB="0">
                    <a:solidFill>
                      <a:srgbClr val="18616E"/>
                    </a:solidFill>
                  </a:tcPr>
                </a:tc>
                <a:tc>
                  <a:txBody>
                    <a:bodyPr/>
                    <a:lstStyle/>
                    <a:p>
                      <a:pPr algn="ctr" rtl="0" fontAlgn="t">
                        <a:buNone/>
                      </a:pPr>
                      <a:r>
                        <a:rPr lang="en-NZ" sz="2000" b="1" u="none" strike="noStrike">
                          <a:effectLst/>
                        </a:rPr>
                        <a:t>Lived experience </a:t>
                      </a:r>
                      <a:endParaRPr lang="en-NZ" sz="2000" b="1" i="0" u="none" strike="noStrike">
                        <a:solidFill>
                          <a:srgbClr val="000000"/>
                        </a:solidFill>
                        <a:effectLst/>
                        <a:latin typeface="Arial" panose="020B0604020202020204" pitchFamily="34" charset="0"/>
                      </a:endParaRPr>
                    </a:p>
                  </a:txBody>
                  <a:tcPr marL="4179" marR="4179" marT="4179" marB="0">
                    <a:solidFill>
                      <a:srgbClr val="18616E"/>
                    </a:solidFill>
                  </a:tcPr>
                </a:tc>
                <a:extLst>
                  <a:ext uri="{0D108BD9-81ED-4DB2-BD59-A6C34878D82A}">
                    <a16:rowId xmlns:a16="http://schemas.microsoft.com/office/drawing/2014/main" val="2863498361"/>
                  </a:ext>
                </a:extLst>
              </a:tr>
              <a:tr h="316953">
                <a:tc>
                  <a:txBody>
                    <a:bodyPr/>
                    <a:lstStyle/>
                    <a:p>
                      <a:pPr algn="l" rtl="0" fontAlgn="t">
                        <a:lnSpc>
                          <a:spcPct val="130000"/>
                        </a:lnSpc>
                        <a:buNone/>
                      </a:pPr>
                      <a:r>
                        <a:rPr lang="en-NZ" sz="2200" u="none" strike="noStrike">
                          <a:effectLst/>
                        </a:rPr>
                        <a:t>Hua Oranga</a:t>
                      </a:r>
                      <a:endParaRPr lang="en-NZ" sz="2200" b="0" i="0" u="none" strike="noStrike" err="1">
                        <a:solidFill>
                          <a:srgbClr val="333333"/>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1</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1</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2</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1</a:t>
                      </a:r>
                      <a:endParaRPr lang="en-NZ" sz="2200" b="0" i="0" u="none" strike="noStrike">
                        <a:solidFill>
                          <a:srgbClr val="000000"/>
                        </a:solidFill>
                        <a:effectLst/>
                        <a:latin typeface="Aptos Narrow" panose="020B0004020202020204" pitchFamily="34" charset="0"/>
                      </a:endParaRPr>
                    </a:p>
                  </a:txBody>
                  <a:tcPr marL="4179" marR="4179" marT="4179" marB="0"/>
                </a:tc>
                <a:tc>
                  <a:txBody>
                    <a:bodyPr/>
                    <a:lstStyle/>
                    <a:p>
                      <a:pPr algn="ctr" rtl="0" fontAlgn="t">
                        <a:lnSpc>
                          <a:spcPct val="130000"/>
                        </a:lnSpc>
                        <a:buNone/>
                      </a:pPr>
                      <a:r>
                        <a:rPr lang="en-NZ" sz="2200" u="none" strike="noStrike">
                          <a:effectLst/>
                        </a:rPr>
                        <a:t>1</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1</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1</a:t>
                      </a:r>
                      <a:endParaRPr lang="en-NZ" sz="2200" b="0" i="0" u="none" strike="noStrike">
                        <a:solidFill>
                          <a:srgbClr val="000000"/>
                        </a:solidFill>
                        <a:effectLst/>
                        <a:latin typeface="Arial" panose="020B0604020202020204" pitchFamily="34" charset="0"/>
                      </a:endParaRPr>
                    </a:p>
                  </a:txBody>
                  <a:tcPr marL="4179" marR="4179" marT="4179" marB="0"/>
                </a:tc>
                <a:extLst>
                  <a:ext uri="{0D108BD9-81ED-4DB2-BD59-A6C34878D82A}">
                    <a16:rowId xmlns:a16="http://schemas.microsoft.com/office/drawing/2014/main" val="3792286297"/>
                  </a:ext>
                </a:extLst>
              </a:tr>
              <a:tr h="316953">
                <a:tc>
                  <a:txBody>
                    <a:bodyPr/>
                    <a:lstStyle/>
                    <a:p>
                      <a:pPr algn="l" rtl="0" fontAlgn="t">
                        <a:lnSpc>
                          <a:spcPct val="130000"/>
                        </a:lnSpc>
                        <a:buNone/>
                      </a:pPr>
                      <a:r>
                        <a:rPr lang="en-NZ" sz="2200" u="none" strike="noStrike">
                          <a:effectLst/>
                        </a:rPr>
                        <a:t>ADOM</a:t>
                      </a:r>
                      <a:endParaRPr lang="en-NZ" sz="2200" b="0" i="0" u="none" strike="noStrike">
                        <a:solidFill>
                          <a:srgbClr val="333333"/>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2</a:t>
                      </a:r>
                      <a:endParaRPr lang="en-NZ" sz="2200" b="0" i="0" u="none" strike="noStrike">
                        <a:solidFill>
                          <a:srgbClr val="000000"/>
                        </a:solidFill>
                        <a:effectLst/>
                        <a:latin typeface="Aptos Narrow" panose="020B0004020202020204" pitchFamily="34" charset="0"/>
                      </a:endParaRPr>
                    </a:p>
                  </a:txBody>
                  <a:tcPr marL="4179" marR="4179" marT="4179" marB="0"/>
                </a:tc>
                <a:tc>
                  <a:txBody>
                    <a:bodyPr/>
                    <a:lstStyle/>
                    <a:p>
                      <a:pPr algn="ctr" rtl="0" fontAlgn="t">
                        <a:lnSpc>
                          <a:spcPct val="130000"/>
                        </a:lnSpc>
                        <a:buNone/>
                      </a:pPr>
                      <a:r>
                        <a:rPr lang="en-NZ" sz="2200" u="none" strike="noStrike">
                          <a:effectLst/>
                        </a:rPr>
                        <a:t>2</a:t>
                      </a:r>
                      <a:endParaRPr lang="en-NZ" sz="2200" b="0" i="0" u="none" strike="noStrike">
                        <a:solidFill>
                          <a:srgbClr val="000000"/>
                        </a:solidFill>
                        <a:effectLst/>
                        <a:latin typeface="Aptos Narrow" panose="020B0004020202020204" pitchFamily="34" charset="0"/>
                      </a:endParaRPr>
                    </a:p>
                  </a:txBody>
                  <a:tcPr marL="4179" marR="4179" marT="4179" marB="0"/>
                </a:tc>
                <a:tc>
                  <a:txBody>
                    <a:bodyPr/>
                    <a:lstStyle/>
                    <a:p>
                      <a:pPr algn="ctr" rtl="0" fontAlgn="t">
                        <a:lnSpc>
                          <a:spcPct val="130000"/>
                        </a:lnSpc>
                        <a:buNone/>
                      </a:pPr>
                      <a:r>
                        <a:rPr lang="en-NZ" sz="2200" u="none" strike="noStrike">
                          <a:effectLst/>
                        </a:rPr>
                        <a:t>1</a:t>
                      </a:r>
                    </a:p>
                  </a:txBody>
                  <a:tcPr marL="4179" marR="4179" marT="4179" marB="0"/>
                </a:tc>
                <a:tc>
                  <a:txBody>
                    <a:bodyPr/>
                    <a:lstStyle/>
                    <a:p>
                      <a:pPr algn="ctr" rtl="0" fontAlgn="t">
                        <a:lnSpc>
                          <a:spcPct val="130000"/>
                        </a:lnSpc>
                        <a:buNone/>
                      </a:pPr>
                      <a:r>
                        <a:rPr lang="en-NZ" sz="2200" u="none" strike="noStrike">
                          <a:effectLst/>
                        </a:rPr>
                        <a:t>2</a:t>
                      </a:r>
                      <a:endParaRPr lang="en-NZ" sz="2200" b="0" i="0" u="none" strike="noStrike">
                        <a:solidFill>
                          <a:srgbClr val="000000"/>
                        </a:solidFill>
                        <a:effectLst/>
                        <a:latin typeface="Aptos Narrow" panose="020B0004020202020204" pitchFamily="34" charset="0"/>
                      </a:endParaRPr>
                    </a:p>
                  </a:txBody>
                  <a:tcPr marL="4179" marR="4179" marT="4179" marB="0"/>
                </a:tc>
                <a:tc>
                  <a:txBody>
                    <a:bodyPr/>
                    <a:lstStyle/>
                    <a:p>
                      <a:pPr algn="ctr" rtl="0" fontAlgn="t">
                        <a:lnSpc>
                          <a:spcPct val="130000"/>
                        </a:lnSpc>
                        <a:buNone/>
                      </a:pPr>
                      <a:r>
                        <a:rPr lang="en-NZ" sz="2200" u="none" strike="noStrike">
                          <a:effectLst/>
                        </a:rPr>
                        <a:t>2</a:t>
                      </a:r>
                      <a:endParaRPr lang="en-NZ" sz="2200" b="0" i="0" u="none" strike="noStrike">
                        <a:solidFill>
                          <a:srgbClr val="000000"/>
                        </a:solidFill>
                        <a:effectLst/>
                        <a:latin typeface="Aptos Narrow" panose="020B0004020202020204" pitchFamily="34" charset="0"/>
                      </a:endParaRPr>
                    </a:p>
                  </a:txBody>
                  <a:tcPr marL="4179" marR="4179" marT="4179" marB="0"/>
                </a:tc>
                <a:tc>
                  <a:txBody>
                    <a:bodyPr/>
                    <a:lstStyle/>
                    <a:p>
                      <a:pPr algn="ctr" rtl="0" fontAlgn="t">
                        <a:lnSpc>
                          <a:spcPct val="130000"/>
                        </a:lnSpc>
                        <a:buNone/>
                      </a:pPr>
                      <a:r>
                        <a:rPr lang="en-NZ" sz="2200" u="none" strike="noStrike">
                          <a:effectLst/>
                        </a:rPr>
                        <a:t>2</a:t>
                      </a:r>
                      <a:endParaRPr lang="en-NZ" sz="2200" b="0" i="0" u="none" strike="noStrike">
                        <a:solidFill>
                          <a:srgbClr val="000000"/>
                        </a:solidFill>
                        <a:effectLst/>
                        <a:latin typeface="Aptos Narrow" panose="020B0004020202020204" pitchFamily="34" charset="0"/>
                      </a:endParaRPr>
                    </a:p>
                  </a:txBody>
                  <a:tcPr marL="4179" marR="4179" marT="4179" marB="0"/>
                </a:tc>
                <a:tc>
                  <a:txBody>
                    <a:bodyPr/>
                    <a:lstStyle/>
                    <a:p>
                      <a:pPr algn="ctr" rtl="0" fontAlgn="t">
                        <a:lnSpc>
                          <a:spcPct val="130000"/>
                        </a:lnSpc>
                        <a:buNone/>
                      </a:pPr>
                      <a:r>
                        <a:rPr lang="en-NZ" sz="2200" u="none" strike="noStrike">
                          <a:effectLst/>
                        </a:rPr>
                        <a:t>3</a:t>
                      </a:r>
                      <a:endParaRPr lang="en-NZ" sz="2200" b="0" i="0" u="none" strike="noStrike">
                        <a:solidFill>
                          <a:srgbClr val="000000"/>
                        </a:solidFill>
                        <a:effectLst/>
                        <a:latin typeface="Aptos Narrow" panose="020B0004020202020204" pitchFamily="34" charset="0"/>
                      </a:endParaRPr>
                    </a:p>
                  </a:txBody>
                  <a:tcPr marL="4179" marR="4179" marT="4179" marB="0"/>
                </a:tc>
                <a:extLst>
                  <a:ext uri="{0D108BD9-81ED-4DB2-BD59-A6C34878D82A}">
                    <a16:rowId xmlns:a16="http://schemas.microsoft.com/office/drawing/2014/main" val="473481734"/>
                  </a:ext>
                </a:extLst>
              </a:tr>
              <a:tr h="316953">
                <a:tc>
                  <a:txBody>
                    <a:bodyPr/>
                    <a:lstStyle/>
                    <a:p>
                      <a:pPr algn="l" fontAlgn="t">
                        <a:lnSpc>
                          <a:spcPct val="130000"/>
                        </a:lnSpc>
                        <a:buNone/>
                      </a:pP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fontAlgn="t">
                        <a:lnSpc>
                          <a:spcPct val="130000"/>
                        </a:lnSpc>
                        <a:buNone/>
                      </a:pP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fontAlgn="t">
                        <a:lnSpc>
                          <a:spcPct val="130000"/>
                        </a:lnSpc>
                        <a:buNone/>
                      </a:pP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fontAlgn="t">
                        <a:lnSpc>
                          <a:spcPct val="130000"/>
                        </a:lnSpc>
                        <a:buNone/>
                      </a:pP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endParaRPr lang="en-NZ" sz="2200" b="0" i="0" u="none" strike="noStrike">
                        <a:solidFill>
                          <a:srgbClr val="000000"/>
                        </a:solidFill>
                        <a:effectLst/>
                        <a:latin typeface="Aptos Narrow" panose="020B0004020202020204" pitchFamily="34" charset="0"/>
                      </a:endParaRPr>
                    </a:p>
                  </a:txBody>
                  <a:tcPr marL="4179" marR="4179" marT="4179" marB="0"/>
                </a:tc>
                <a:tc>
                  <a:txBody>
                    <a:bodyPr/>
                    <a:lstStyle/>
                    <a:p>
                      <a:pPr algn="ctr" rtl="0" fontAlgn="t">
                        <a:lnSpc>
                          <a:spcPct val="130000"/>
                        </a:lnSpc>
                        <a:buNone/>
                      </a:pPr>
                      <a:endParaRPr lang="en-NZ" sz="2200" b="0" i="0" u="none" strike="noStrike">
                        <a:solidFill>
                          <a:srgbClr val="000000"/>
                        </a:solidFill>
                        <a:effectLst/>
                        <a:latin typeface="Aptos Narrow" panose="020B0004020202020204" pitchFamily="34" charset="0"/>
                      </a:endParaRPr>
                    </a:p>
                  </a:txBody>
                  <a:tcPr marL="4179" marR="4179" marT="4179" marB="0"/>
                </a:tc>
                <a:tc>
                  <a:txBody>
                    <a:bodyPr/>
                    <a:lstStyle/>
                    <a:p>
                      <a:pPr algn="ctr" fontAlgn="t">
                        <a:lnSpc>
                          <a:spcPct val="130000"/>
                        </a:lnSpc>
                        <a:buNone/>
                      </a:pPr>
                      <a:endParaRPr lang="en-NZ" sz="2200" b="0" i="0" u="none" strike="noStrike">
                        <a:solidFill>
                          <a:srgbClr val="000000"/>
                        </a:solidFill>
                        <a:effectLst/>
                        <a:latin typeface="Arial" panose="020B0604020202020204" pitchFamily="34" charset="0"/>
                      </a:endParaRPr>
                    </a:p>
                  </a:txBody>
                  <a:tcPr marL="4179" marR="4179" marT="4179" marB="0"/>
                </a:tc>
                <a:extLst>
                  <a:ext uri="{0D108BD9-81ED-4DB2-BD59-A6C34878D82A}">
                    <a16:rowId xmlns:a16="http://schemas.microsoft.com/office/drawing/2014/main" val="4231572356"/>
                  </a:ext>
                </a:extLst>
              </a:tr>
              <a:tr h="316953">
                <a:tc>
                  <a:txBody>
                    <a:bodyPr/>
                    <a:lstStyle/>
                    <a:p>
                      <a:pPr algn="l" rtl="0" fontAlgn="t">
                        <a:lnSpc>
                          <a:spcPct val="130000"/>
                        </a:lnSpc>
                        <a:buNone/>
                      </a:pPr>
                      <a:r>
                        <a:rPr lang="en-NZ" sz="2200" u="none" strike="noStrike">
                          <a:effectLst/>
                        </a:rPr>
                        <a:t>SACs</a:t>
                      </a:r>
                      <a:endParaRPr lang="en-NZ" sz="2200" b="0" i="0" u="none" strike="noStrike">
                        <a:solidFill>
                          <a:srgbClr val="333333"/>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3</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3</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3</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3</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3</a:t>
                      </a:r>
                      <a:endParaRPr lang="en-NZ" sz="2200" b="0" i="0" u="none" strike="noStrike">
                        <a:solidFill>
                          <a:srgbClr val="000000"/>
                        </a:solidFill>
                        <a:effectLst/>
                        <a:latin typeface="Aptos Narrow" panose="020B0004020202020204" pitchFamily="34" charset="0"/>
                      </a:endParaRPr>
                    </a:p>
                  </a:txBody>
                  <a:tcPr marL="4179" marR="4179" marT="4179" marB="0"/>
                </a:tc>
                <a:tc>
                  <a:txBody>
                    <a:bodyPr/>
                    <a:lstStyle/>
                    <a:p>
                      <a:pPr algn="ctr" rtl="0" fontAlgn="t">
                        <a:lnSpc>
                          <a:spcPct val="130000"/>
                        </a:lnSpc>
                        <a:buNone/>
                      </a:pPr>
                      <a:r>
                        <a:rPr lang="en-NZ" sz="2200" u="none" strike="noStrike">
                          <a:effectLst/>
                        </a:rPr>
                        <a:t>3</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3</a:t>
                      </a:r>
                      <a:endParaRPr lang="en-NZ" sz="2200" b="0" i="0" u="none" strike="noStrike">
                        <a:solidFill>
                          <a:srgbClr val="000000"/>
                        </a:solidFill>
                        <a:effectLst/>
                        <a:latin typeface="Arial" panose="020B0604020202020204" pitchFamily="34" charset="0"/>
                      </a:endParaRPr>
                    </a:p>
                  </a:txBody>
                  <a:tcPr marL="4179" marR="4179" marT="4179" marB="0"/>
                </a:tc>
                <a:extLst>
                  <a:ext uri="{0D108BD9-81ED-4DB2-BD59-A6C34878D82A}">
                    <a16:rowId xmlns:a16="http://schemas.microsoft.com/office/drawing/2014/main" val="2493936112"/>
                  </a:ext>
                </a:extLst>
              </a:tr>
              <a:tr h="316953">
                <a:tc>
                  <a:txBody>
                    <a:bodyPr/>
                    <a:lstStyle/>
                    <a:p>
                      <a:pPr algn="l" fontAlgn="t">
                        <a:lnSpc>
                          <a:spcPct val="130000"/>
                        </a:lnSpc>
                        <a:buNone/>
                      </a:pP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endParaRPr lang="en-NZ" sz="2200" b="0" i="0" u="none" strike="noStrike">
                        <a:solidFill>
                          <a:srgbClr val="000000"/>
                        </a:solidFill>
                        <a:effectLst/>
                        <a:latin typeface="Aptos Narrow" panose="020B0004020202020204" pitchFamily="34" charset="0"/>
                      </a:endParaRPr>
                    </a:p>
                  </a:txBody>
                  <a:tcPr marL="4179" marR="4179" marT="4179" marB="0"/>
                </a:tc>
                <a:tc>
                  <a:txBody>
                    <a:bodyPr/>
                    <a:lstStyle/>
                    <a:p>
                      <a:pPr algn="ctr" rtl="0" fontAlgn="t">
                        <a:lnSpc>
                          <a:spcPct val="130000"/>
                        </a:lnSpc>
                        <a:buNone/>
                      </a:pPr>
                      <a:endParaRPr lang="en-NZ" sz="2200" b="0" i="0" u="none" strike="noStrike">
                        <a:solidFill>
                          <a:srgbClr val="000000"/>
                        </a:solidFill>
                        <a:effectLst/>
                        <a:latin typeface="Aptos Narrow" panose="020B0004020202020204" pitchFamily="34" charset="0"/>
                      </a:endParaRPr>
                    </a:p>
                  </a:txBody>
                  <a:tcPr marL="4179" marR="4179" marT="4179" marB="0"/>
                </a:tc>
                <a:tc>
                  <a:txBody>
                    <a:bodyPr/>
                    <a:lstStyle/>
                    <a:p>
                      <a:pPr algn="ctr" rtl="0" fontAlgn="t">
                        <a:lnSpc>
                          <a:spcPct val="130000"/>
                        </a:lnSpc>
                        <a:buNone/>
                      </a:pPr>
                      <a:endParaRPr lang="en-NZ" sz="2200" b="0" i="0" u="none" strike="noStrike">
                        <a:solidFill>
                          <a:srgbClr val="000000"/>
                        </a:solidFill>
                        <a:effectLst/>
                        <a:latin typeface="Arial" panose="020B0604020202020204" pitchFamily="34" charset="0"/>
                      </a:endParaRPr>
                    </a:p>
                  </a:txBody>
                  <a:tcPr marL="4179" marR="4179" marT="4179" marB="0"/>
                </a:tc>
                <a:extLst>
                  <a:ext uri="{0D108BD9-81ED-4DB2-BD59-A6C34878D82A}">
                    <a16:rowId xmlns:a16="http://schemas.microsoft.com/office/drawing/2014/main" val="3028043360"/>
                  </a:ext>
                </a:extLst>
              </a:tr>
              <a:tr h="316953">
                <a:tc>
                  <a:txBody>
                    <a:bodyPr/>
                    <a:lstStyle/>
                    <a:p>
                      <a:pPr algn="l" fontAlgn="t">
                        <a:lnSpc>
                          <a:spcPct val="130000"/>
                        </a:lnSpc>
                        <a:buNone/>
                      </a:pPr>
                      <a:r>
                        <a:rPr lang="en-NZ" sz="2200" u="none" strike="noStrike">
                          <a:effectLst/>
                        </a:rPr>
                        <a:t>GAD7</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4</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fontAlgn="t">
                        <a:lnSpc>
                          <a:spcPct val="130000"/>
                        </a:lnSpc>
                        <a:buNone/>
                      </a:pP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fontAlgn="t">
                        <a:lnSpc>
                          <a:spcPct val="130000"/>
                        </a:lnSpc>
                        <a:buNone/>
                      </a:pP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fontAlgn="t">
                        <a:lnSpc>
                          <a:spcPct val="130000"/>
                        </a:lnSpc>
                        <a:buNone/>
                      </a:pP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endParaRPr lang="en-NZ" sz="2200" b="0" i="0" u="none" strike="noStrike">
                        <a:solidFill>
                          <a:srgbClr val="000000"/>
                        </a:solidFill>
                        <a:effectLst/>
                        <a:latin typeface="Aptos Narrow" panose="020B0004020202020204" pitchFamily="34" charset="0"/>
                      </a:endParaRPr>
                    </a:p>
                  </a:txBody>
                  <a:tcPr marL="4179" marR="4179" marT="4179" marB="0"/>
                </a:tc>
                <a:tc>
                  <a:txBody>
                    <a:bodyPr/>
                    <a:lstStyle/>
                    <a:p>
                      <a:pPr algn="ctr" rtl="0" fontAlgn="t">
                        <a:lnSpc>
                          <a:spcPct val="130000"/>
                        </a:lnSpc>
                        <a:buNone/>
                      </a:pPr>
                      <a:endParaRPr lang="en-NZ" sz="2200" b="0" i="0" u="none" strike="noStrike">
                        <a:solidFill>
                          <a:srgbClr val="000000"/>
                        </a:solidFill>
                        <a:effectLst/>
                        <a:latin typeface="Aptos Narrow" panose="020B0004020202020204" pitchFamily="34" charset="0"/>
                      </a:endParaRPr>
                    </a:p>
                  </a:txBody>
                  <a:tcPr marL="4179" marR="4179" marT="4179" marB="0"/>
                </a:tc>
                <a:tc>
                  <a:txBody>
                    <a:bodyPr/>
                    <a:lstStyle/>
                    <a:p>
                      <a:pPr algn="ctr" rtl="0" fontAlgn="t">
                        <a:lnSpc>
                          <a:spcPct val="130000"/>
                        </a:lnSpc>
                        <a:buNone/>
                      </a:pPr>
                      <a:r>
                        <a:rPr lang="en-NZ" sz="2200" u="none" strike="noStrike">
                          <a:effectLst/>
                        </a:rPr>
                        <a:t>1</a:t>
                      </a:r>
                      <a:endParaRPr lang="en-NZ" sz="2200" b="0" i="0" u="none" strike="noStrike">
                        <a:solidFill>
                          <a:srgbClr val="000000"/>
                        </a:solidFill>
                        <a:effectLst/>
                        <a:latin typeface="Arial" panose="020B0604020202020204" pitchFamily="34" charset="0"/>
                      </a:endParaRPr>
                    </a:p>
                  </a:txBody>
                  <a:tcPr marL="4179" marR="4179" marT="4179" marB="0"/>
                </a:tc>
                <a:extLst>
                  <a:ext uri="{0D108BD9-81ED-4DB2-BD59-A6C34878D82A}">
                    <a16:rowId xmlns:a16="http://schemas.microsoft.com/office/drawing/2014/main" val="2755888040"/>
                  </a:ext>
                </a:extLst>
              </a:tr>
              <a:tr h="316953">
                <a:tc>
                  <a:txBody>
                    <a:bodyPr/>
                    <a:lstStyle/>
                    <a:p>
                      <a:pPr algn="l" fontAlgn="t">
                        <a:lnSpc>
                          <a:spcPct val="130000"/>
                        </a:lnSpc>
                        <a:buNone/>
                      </a:pPr>
                      <a:r>
                        <a:rPr lang="en-NZ" sz="2200" u="none" strike="noStrike">
                          <a:effectLst/>
                        </a:rPr>
                        <a:t>SDQ</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5</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fontAlgn="t">
                        <a:lnSpc>
                          <a:spcPct val="130000"/>
                        </a:lnSpc>
                        <a:buNone/>
                      </a:pP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5</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5</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fontAlgn="t">
                        <a:lnSpc>
                          <a:spcPct val="130000"/>
                        </a:lnSpc>
                        <a:buNone/>
                      </a:pP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fontAlgn="t">
                        <a:lnSpc>
                          <a:spcPct val="130000"/>
                        </a:lnSpc>
                        <a:buNone/>
                      </a:pPr>
                      <a:endParaRPr lang="en-NZ" sz="2200" b="0" i="0" u="none" strike="noStrike">
                        <a:solidFill>
                          <a:srgbClr val="000000"/>
                        </a:solidFill>
                        <a:effectLst/>
                        <a:latin typeface="Arial" panose="020B0604020202020204" pitchFamily="34" charset="0"/>
                      </a:endParaRPr>
                    </a:p>
                  </a:txBody>
                  <a:tcPr marL="4179" marR="4179" marT="4179" marB="0"/>
                </a:tc>
                <a:extLst>
                  <a:ext uri="{0D108BD9-81ED-4DB2-BD59-A6C34878D82A}">
                    <a16:rowId xmlns:a16="http://schemas.microsoft.com/office/drawing/2014/main" val="1860501229"/>
                  </a:ext>
                </a:extLst>
              </a:tr>
              <a:tr h="316953">
                <a:tc>
                  <a:txBody>
                    <a:bodyPr/>
                    <a:lstStyle/>
                    <a:p>
                      <a:pPr algn="l" fontAlgn="t">
                        <a:lnSpc>
                          <a:spcPct val="130000"/>
                        </a:lnSpc>
                        <a:buNone/>
                      </a:pPr>
                      <a:r>
                        <a:rPr lang="en-NZ" sz="2200" u="none" strike="noStrike">
                          <a:effectLst/>
                        </a:rPr>
                        <a:t>Kessler 10</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b="0" i="0" u="none" strike="noStrike">
                          <a:solidFill>
                            <a:srgbClr val="000000"/>
                          </a:solidFill>
                          <a:effectLst/>
                          <a:latin typeface="Arial" panose="020B0604020202020204" pitchFamily="34" charset="0"/>
                        </a:rPr>
                        <a:t>5</a:t>
                      </a:r>
                    </a:p>
                  </a:txBody>
                  <a:tcPr marL="4179" marR="4179" marT="4179" marB="0"/>
                </a:tc>
                <a:tc>
                  <a:txBody>
                    <a:bodyPr/>
                    <a:lstStyle/>
                    <a:p>
                      <a:pPr algn="ctr" rtl="0" fontAlgn="t">
                        <a:lnSpc>
                          <a:spcPct val="130000"/>
                        </a:lnSpc>
                        <a:buNone/>
                      </a:pPr>
                      <a:r>
                        <a:rPr lang="en-NZ" sz="2200" u="none" strike="noStrike">
                          <a:effectLst/>
                        </a:rPr>
                        <a:t>4</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4</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4</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4</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4</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3</a:t>
                      </a:r>
                      <a:endParaRPr lang="en-NZ" sz="2200" b="0" i="0" u="none" strike="noStrike">
                        <a:solidFill>
                          <a:srgbClr val="000000"/>
                        </a:solidFill>
                        <a:effectLst/>
                        <a:latin typeface="Arial" panose="020B0604020202020204" pitchFamily="34" charset="0"/>
                      </a:endParaRPr>
                    </a:p>
                  </a:txBody>
                  <a:tcPr marL="4179" marR="4179" marT="4179" marB="0"/>
                </a:tc>
                <a:extLst>
                  <a:ext uri="{0D108BD9-81ED-4DB2-BD59-A6C34878D82A}">
                    <a16:rowId xmlns:a16="http://schemas.microsoft.com/office/drawing/2014/main" val="2718203861"/>
                  </a:ext>
                </a:extLst>
              </a:tr>
              <a:tr h="316953">
                <a:tc>
                  <a:txBody>
                    <a:bodyPr/>
                    <a:lstStyle/>
                    <a:p>
                      <a:pPr algn="l" rtl="0" fontAlgn="t">
                        <a:lnSpc>
                          <a:spcPct val="130000"/>
                        </a:lnSpc>
                        <a:buNone/>
                      </a:pPr>
                      <a:r>
                        <a:rPr lang="en-NZ" sz="2200" u="none" strike="noStrike" err="1">
                          <a:effectLst/>
                        </a:rPr>
                        <a:t>HoNOS</a:t>
                      </a:r>
                      <a:r>
                        <a:rPr lang="en-NZ" sz="2200" u="none" strike="noStrike">
                          <a:effectLst/>
                        </a:rPr>
                        <a:t>/</a:t>
                      </a:r>
                      <a:r>
                        <a:rPr lang="en-NZ" sz="2200" u="none" strike="noStrike" err="1">
                          <a:effectLst/>
                        </a:rPr>
                        <a:t>HoNOSCA</a:t>
                      </a:r>
                      <a:endParaRPr lang="en-NZ" sz="2200" b="0" i="0" u="none" strike="noStrike">
                        <a:solidFill>
                          <a:srgbClr val="000000"/>
                        </a:solidFill>
                        <a:effectLst/>
                        <a:latin typeface="Aptos Narrow" panose="020B0004020202020204" pitchFamily="34" charset="0"/>
                      </a:endParaRPr>
                    </a:p>
                  </a:txBody>
                  <a:tcPr marL="4179" marR="4179" marT="4179" marB="0"/>
                </a:tc>
                <a:tc>
                  <a:txBody>
                    <a:bodyPr/>
                    <a:lstStyle/>
                    <a:p>
                      <a:pPr algn="ctr" rtl="0" fontAlgn="t">
                        <a:lnSpc>
                          <a:spcPct val="130000"/>
                        </a:lnSpc>
                        <a:buNone/>
                      </a:pPr>
                      <a:r>
                        <a:rPr lang="en-NZ" sz="2200" b="0" i="0" u="none" strike="noStrike">
                          <a:solidFill>
                            <a:srgbClr val="000000"/>
                          </a:solidFill>
                          <a:effectLst/>
                          <a:latin typeface="Aptos Narrow" panose="020B0004020202020204" pitchFamily="34" charset="0"/>
                        </a:rPr>
                        <a:t>5</a:t>
                      </a:r>
                    </a:p>
                  </a:txBody>
                  <a:tcPr marL="4179" marR="4179" marT="4179" marB="0"/>
                </a:tc>
                <a:tc>
                  <a:txBody>
                    <a:bodyPr/>
                    <a:lstStyle/>
                    <a:p>
                      <a:pPr algn="ctr" rtl="0" fontAlgn="t">
                        <a:lnSpc>
                          <a:spcPct val="130000"/>
                        </a:lnSpc>
                        <a:buNone/>
                      </a:pP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6</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5</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6</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r>
                        <a:rPr lang="en-NZ" sz="2200" u="none" strike="noStrike">
                          <a:effectLst/>
                        </a:rPr>
                        <a:t>5</a:t>
                      </a:r>
                      <a:endParaRPr lang="en-NZ" sz="2200" b="0" i="0" u="none" strike="noStrike">
                        <a:solidFill>
                          <a:srgbClr val="000000"/>
                        </a:solidFill>
                        <a:effectLst/>
                        <a:latin typeface="Arial" panose="020B0604020202020204" pitchFamily="34" charset="0"/>
                      </a:endParaRPr>
                    </a:p>
                  </a:txBody>
                  <a:tcPr marL="4179" marR="4179" marT="4179" marB="0"/>
                </a:tc>
                <a:tc>
                  <a:txBody>
                    <a:bodyPr/>
                    <a:lstStyle/>
                    <a:p>
                      <a:pPr algn="ctr" rtl="0" fontAlgn="t">
                        <a:lnSpc>
                          <a:spcPct val="130000"/>
                        </a:lnSpc>
                        <a:buNone/>
                      </a:pPr>
                      <a:endParaRPr lang="en-NZ" sz="2200" b="0" i="0" u="none" strike="noStrike">
                        <a:solidFill>
                          <a:srgbClr val="000000"/>
                        </a:solidFill>
                        <a:effectLst/>
                        <a:latin typeface="Arial" panose="020B0604020202020204" pitchFamily="34" charset="0"/>
                      </a:endParaRPr>
                    </a:p>
                  </a:txBody>
                  <a:tcPr marL="4179" marR="4179" marT="4179" marB="0"/>
                </a:tc>
                <a:extLst>
                  <a:ext uri="{0D108BD9-81ED-4DB2-BD59-A6C34878D82A}">
                    <a16:rowId xmlns:a16="http://schemas.microsoft.com/office/drawing/2014/main" val="819217472"/>
                  </a:ext>
                </a:extLst>
              </a:tr>
            </a:tbl>
          </a:graphicData>
        </a:graphic>
      </p:graphicFrame>
    </p:spTree>
    <p:extLst>
      <p:ext uri="{BB962C8B-B14F-4D97-AF65-F5344CB8AC3E}">
        <p14:creationId xmlns:p14="http://schemas.microsoft.com/office/powerpoint/2010/main" val="117804117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86B4C-C175-4E70-28AE-F4718F7244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79DCBB-87A3-8D0F-AD98-DF5D63DD3C04}"/>
              </a:ext>
            </a:extLst>
          </p:cNvPr>
          <p:cNvSpPr>
            <a:spLocks noGrp="1"/>
          </p:cNvSpPr>
          <p:nvPr>
            <p:ph type="title"/>
          </p:nvPr>
        </p:nvSpPr>
        <p:spPr>
          <a:xfrm>
            <a:off x="390144" y="365126"/>
            <a:ext cx="11165396" cy="615026"/>
          </a:xfrm>
        </p:spPr>
        <p:txBody>
          <a:bodyPr>
            <a:noAutofit/>
          </a:bodyPr>
          <a:lstStyle/>
          <a:p>
            <a:r>
              <a:rPr lang="en-NZ" sz="3600">
                <a:solidFill>
                  <a:schemeClr val="accent4">
                    <a:lumMod val="75000"/>
                  </a:schemeClr>
                </a:solidFill>
              </a:rPr>
              <a:t>Shared barriers &amp; enablers across providers</a:t>
            </a:r>
          </a:p>
        </p:txBody>
      </p:sp>
      <p:cxnSp>
        <p:nvCxnSpPr>
          <p:cNvPr id="6" name="Straight Connector 5">
            <a:extLst>
              <a:ext uri="{FF2B5EF4-FFF2-40B4-BE49-F238E27FC236}">
                <a16:creationId xmlns:a16="http://schemas.microsoft.com/office/drawing/2014/main" id="{05672618-3F71-4449-79A1-AAB445157B35}"/>
              </a:ext>
            </a:extLst>
          </p:cNvPr>
          <p:cNvCxnSpPr/>
          <p:nvPr/>
        </p:nvCxnSpPr>
        <p:spPr>
          <a:xfrm>
            <a:off x="359273" y="5877845"/>
            <a:ext cx="11196267" cy="0"/>
          </a:xfrm>
          <a:prstGeom prst="line">
            <a:avLst/>
          </a:prstGeom>
          <a:ln>
            <a:solidFill>
              <a:srgbClr val="1E7678"/>
            </a:solidFill>
          </a:ln>
        </p:spPr>
        <p:style>
          <a:lnRef idx="1">
            <a:schemeClr val="accent1"/>
          </a:lnRef>
          <a:fillRef idx="0">
            <a:schemeClr val="accent1"/>
          </a:fillRef>
          <a:effectRef idx="0">
            <a:schemeClr val="accent1"/>
          </a:effectRef>
          <a:fontRef idx="minor">
            <a:schemeClr val="tx1"/>
          </a:fontRef>
        </p:style>
      </p:cxnSp>
      <p:graphicFrame>
        <p:nvGraphicFramePr>
          <p:cNvPr id="11" name="Content Placeholder 10">
            <a:extLst>
              <a:ext uri="{FF2B5EF4-FFF2-40B4-BE49-F238E27FC236}">
                <a16:creationId xmlns:a16="http://schemas.microsoft.com/office/drawing/2014/main" id="{BBC39EFB-0BBE-EE19-D6D9-4F2F65B3B74B}"/>
              </a:ext>
            </a:extLst>
          </p:cNvPr>
          <p:cNvGraphicFramePr>
            <a:graphicFrameLocks noGrp="1"/>
          </p:cNvGraphicFramePr>
          <p:nvPr>
            <p:ph sz="half" idx="1"/>
            <p:extLst>
              <p:ext uri="{D42A27DB-BD31-4B8C-83A1-F6EECF244321}">
                <p14:modId xmlns:p14="http://schemas.microsoft.com/office/powerpoint/2010/main" val="1068274061"/>
              </p:ext>
            </p:extLst>
          </p:nvPr>
        </p:nvGraphicFramePr>
        <p:xfrm>
          <a:off x="359273" y="1093424"/>
          <a:ext cx="11437096" cy="4870070"/>
        </p:xfrm>
        <a:graphic>
          <a:graphicData uri="http://schemas.openxmlformats.org/drawingml/2006/table">
            <a:tbl>
              <a:tblPr firstRow="1" bandRow="1">
                <a:tableStyleId>{5C22544A-7EE6-4342-B048-85BDC9FD1C3A}</a:tableStyleId>
              </a:tblPr>
              <a:tblGrid>
                <a:gridCol w="1390014">
                  <a:extLst>
                    <a:ext uri="{9D8B030D-6E8A-4147-A177-3AD203B41FA5}">
                      <a16:colId xmlns:a16="http://schemas.microsoft.com/office/drawing/2014/main" val="2951849035"/>
                    </a:ext>
                  </a:extLst>
                </a:gridCol>
                <a:gridCol w="5128591">
                  <a:extLst>
                    <a:ext uri="{9D8B030D-6E8A-4147-A177-3AD203B41FA5}">
                      <a16:colId xmlns:a16="http://schemas.microsoft.com/office/drawing/2014/main" val="1812832871"/>
                    </a:ext>
                  </a:extLst>
                </a:gridCol>
                <a:gridCol w="4918491">
                  <a:extLst>
                    <a:ext uri="{9D8B030D-6E8A-4147-A177-3AD203B41FA5}">
                      <a16:colId xmlns:a16="http://schemas.microsoft.com/office/drawing/2014/main" val="826684390"/>
                    </a:ext>
                  </a:extLst>
                </a:gridCol>
              </a:tblGrid>
              <a:tr h="370840">
                <a:tc>
                  <a:txBody>
                    <a:bodyPr/>
                    <a:lstStyle/>
                    <a:p>
                      <a:pPr>
                        <a:lnSpc>
                          <a:spcPct val="130000"/>
                        </a:lnSpc>
                      </a:pPr>
                      <a:endParaRPr lang="en-NZ">
                        <a:highlight>
                          <a:srgbClr val="1E7678"/>
                        </a:highlight>
                      </a:endParaRPr>
                    </a:p>
                  </a:txBody>
                  <a:tcPr>
                    <a:solidFill>
                      <a:srgbClr val="1E7678"/>
                    </a:solidFill>
                  </a:tcPr>
                </a:tc>
                <a:tc>
                  <a:txBody>
                    <a:bodyPr/>
                    <a:lstStyle/>
                    <a:p>
                      <a:pPr>
                        <a:lnSpc>
                          <a:spcPct val="130000"/>
                        </a:lnSpc>
                      </a:pPr>
                      <a:r>
                        <a:rPr lang="en-NZ">
                          <a:highlight>
                            <a:srgbClr val="1E7678"/>
                          </a:highlight>
                        </a:rPr>
                        <a:t>Kaupapa Māori providers</a:t>
                      </a:r>
                    </a:p>
                  </a:txBody>
                  <a:tcPr>
                    <a:solidFill>
                      <a:srgbClr val="1E7678"/>
                    </a:solidFill>
                  </a:tcPr>
                </a:tc>
                <a:tc>
                  <a:txBody>
                    <a:bodyPr/>
                    <a:lstStyle/>
                    <a:p>
                      <a:pPr>
                        <a:lnSpc>
                          <a:spcPct val="130000"/>
                        </a:lnSpc>
                      </a:pPr>
                      <a:r>
                        <a:rPr lang="en-NZ">
                          <a:highlight>
                            <a:srgbClr val="1E7678"/>
                          </a:highlight>
                        </a:rPr>
                        <a:t>Non-Kaupapa Māori providers</a:t>
                      </a:r>
                    </a:p>
                  </a:txBody>
                  <a:tcPr>
                    <a:solidFill>
                      <a:srgbClr val="1E7678"/>
                    </a:solidFill>
                  </a:tcPr>
                </a:tc>
                <a:extLst>
                  <a:ext uri="{0D108BD9-81ED-4DB2-BD59-A6C34878D82A}">
                    <a16:rowId xmlns:a16="http://schemas.microsoft.com/office/drawing/2014/main" val="3654607209"/>
                  </a:ext>
                </a:extLst>
              </a:tr>
              <a:tr h="370840">
                <a:tc>
                  <a:txBody>
                    <a:bodyPr/>
                    <a:lstStyle/>
                    <a:p>
                      <a:pPr>
                        <a:lnSpc>
                          <a:spcPct val="130000"/>
                        </a:lnSpc>
                      </a:pPr>
                      <a:r>
                        <a:rPr lang="en-NZ" sz="2000"/>
                        <a:t>Key barriers</a:t>
                      </a:r>
                    </a:p>
                  </a:txBody>
                  <a:tcPr/>
                </a:tc>
                <a:tc>
                  <a:txBody>
                    <a:bodyPr/>
                    <a:lstStyle/>
                    <a:p>
                      <a:pPr marL="285750" indent="-285750">
                        <a:lnSpc>
                          <a:spcPct val="130000"/>
                        </a:lnSpc>
                        <a:buFont typeface="Arial" panose="020B0604020202020204" pitchFamily="34" charset="0"/>
                        <a:buChar char="•"/>
                      </a:pPr>
                      <a:r>
                        <a:rPr lang="en-NZ" sz="2000"/>
                        <a:t>Staff time and capacity (56%)</a:t>
                      </a:r>
                    </a:p>
                    <a:p>
                      <a:pPr marL="285750" indent="-285750">
                        <a:lnSpc>
                          <a:spcPct val="130000"/>
                        </a:lnSpc>
                        <a:buFont typeface="Arial" panose="020B0604020202020204" pitchFamily="34" charset="0"/>
                        <a:buChar char="•"/>
                      </a:pPr>
                      <a:r>
                        <a:rPr lang="en-NZ" sz="2000"/>
                        <a:t>IT systems/infrastructure (50%)</a:t>
                      </a:r>
                    </a:p>
                    <a:p>
                      <a:pPr marL="285750" indent="-285750">
                        <a:lnSpc>
                          <a:spcPct val="130000"/>
                        </a:lnSpc>
                        <a:buFont typeface="Arial" panose="020B0604020202020204" pitchFamily="34" charset="0"/>
                        <a:buChar char="•"/>
                      </a:pPr>
                      <a:r>
                        <a:rPr lang="en-NZ" sz="2000"/>
                        <a:t>Complex tāngata </a:t>
                      </a:r>
                      <a:r>
                        <a:rPr lang="en-NZ" sz="2000" err="1"/>
                        <a:t>whai</a:t>
                      </a:r>
                      <a:r>
                        <a:rPr lang="en-NZ" sz="2000"/>
                        <a:t> ora needs that can’t be captured by tools (50%)</a:t>
                      </a:r>
                    </a:p>
                    <a:p>
                      <a:pPr marL="285750" indent="-285750">
                        <a:lnSpc>
                          <a:spcPct val="130000"/>
                        </a:lnSpc>
                        <a:buFont typeface="Arial" panose="020B0604020202020204" pitchFamily="34" charset="0"/>
                        <a:buChar char="•"/>
                      </a:pPr>
                      <a:r>
                        <a:rPr lang="en-NZ" sz="2000"/>
                        <a:t>Time to collect or use outcomes data (44%)</a:t>
                      </a:r>
                    </a:p>
                  </a:txBody>
                  <a:tcPr/>
                </a:tc>
                <a:tc>
                  <a:txBody>
                    <a:bodyPr/>
                    <a:lstStyle/>
                    <a:p>
                      <a:pPr marL="285750" indent="-285750">
                        <a:lnSpc>
                          <a:spcPct val="130000"/>
                        </a:lnSpc>
                        <a:buFont typeface="Arial" panose="020B0604020202020204" pitchFamily="34" charset="0"/>
                        <a:buChar char="•"/>
                      </a:pPr>
                      <a:r>
                        <a:rPr lang="en-NZ" sz="2000"/>
                        <a:t>Staff time and capacity (64%)</a:t>
                      </a:r>
                    </a:p>
                    <a:p>
                      <a:pPr marL="285750" indent="-285750">
                        <a:lnSpc>
                          <a:spcPct val="130000"/>
                        </a:lnSpc>
                        <a:buFont typeface="Arial" panose="020B0604020202020204" pitchFamily="34" charset="0"/>
                        <a:buChar char="•"/>
                      </a:pPr>
                      <a:r>
                        <a:rPr lang="en-NZ" sz="2000"/>
                        <a:t>Time to collect or use (62%)</a:t>
                      </a:r>
                    </a:p>
                    <a:p>
                      <a:pPr marL="285750" indent="-285750">
                        <a:lnSpc>
                          <a:spcPct val="130000"/>
                        </a:lnSpc>
                        <a:buFont typeface="Arial" panose="020B0604020202020204" pitchFamily="34" charset="0"/>
                        <a:buChar char="•"/>
                      </a:pPr>
                      <a:r>
                        <a:rPr lang="en-NZ" sz="2000"/>
                        <a:t>Complex tāngata </a:t>
                      </a:r>
                      <a:r>
                        <a:rPr lang="en-NZ" sz="2000" err="1"/>
                        <a:t>whai</a:t>
                      </a:r>
                      <a:r>
                        <a:rPr lang="en-NZ" sz="2000"/>
                        <a:t> ora needs (42%)</a:t>
                      </a:r>
                    </a:p>
                    <a:p>
                      <a:pPr marL="285750" indent="-285750">
                        <a:lnSpc>
                          <a:spcPct val="130000"/>
                        </a:lnSpc>
                        <a:buFont typeface="Arial" panose="020B0604020202020204" pitchFamily="34" charset="0"/>
                        <a:buChar char="•"/>
                      </a:pPr>
                      <a:r>
                        <a:rPr lang="en-NZ" sz="2000"/>
                        <a:t>IT systems/infrastructure (34%)</a:t>
                      </a:r>
                    </a:p>
                  </a:txBody>
                  <a:tcPr/>
                </a:tc>
                <a:extLst>
                  <a:ext uri="{0D108BD9-81ED-4DB2-BD59-A6C34878D82A}">
                    <a16:rowId xmlns:a16="http://schemas.microsoft.com/office/drawing/2014/main" val="2543784057"/>
                  </a:ext>
                </a:extLst>
              </a:tr>
              <a:tr h="423833">
                <a:tc>
                  <a:txBody>
                    <a:bodyPr/>
                    <a:lstStyle/>
                    <a:p>
                      <a:pPr>
                        <a:lnSpc>
                          <a:spcPct val="130000"/>
                        </a:lnSpc>
                      </a:pPr>
                      <a:r>
                        <a:rPr lang="en-NZ" sz="2000"/>
                        <a:t>Key enablers</a:t>
                      </a:r>
                    </a:p>
                  </a:txBody>
                  <a:tcPr/>
                </a:tc>
                <a:tc>
                  <a:txBody>
                    <a:bodyPr/>
                    <a:lstStyle/>
                    <a:p>
                      <a:pPr marL="285750" indent="-285750">
                        <a:lnSpc>
                          <a:spcPct val="130000"/>
                        </a:lnSpc>
                        <a:buFont typeface="Arial" panose="020B0604020202020204" pitchFamily="34" charset="0"/>
                        <a:buChar char="•"/>
                      </a:pPr>
                      <a:r>
                        <a:rPr lang="en-NZ" sz="2000"/>
                        <a:t>Integrating tools in electronic records (88%)</a:t>
                      </a:r>
                    </a:p>
                    <a:p>
                      <a:pPr marL="285750" indent="-285750">
                        <a:lnSpc>
                          <a:spcPct val="130000"/>
                        </a:lnSpc>
                        <a:buFont typeface="Arial" panose="020B0604020202020204" pitchFamily="34" charset="0"/>
                        <a:buChar char="•"/>
                      </a:pPr>
                      <a:r>
                        <a:rPr lang="en-NZ" sz="2000"/>
                        <a:t>App/tablet to collect (75%)</a:t>
                      </a:r>
                    </a:p>
                    <a:p>
                      <a:pPr marL="285750" indent="-285750">
                        <a:lnSpc>
                          <a:spcPct val="130000"/>
                        </a:lnSpc>
                        <a:buFont typeface="Arial" panose="020B0604020202020204" pitchFamily="34" charset="0"/>
                        <a:buChar char="•"/>
                      </a:pPr>
                      <a:r>
                        <a:rPr lang="en-NZ" sz="2000"/>
                        <a:t>Tools quick &amp; easy to use (75%)</a:t>
                      </a:r>
                    </a:p>
                    <a:p>
                      <a:pPr marL="285750" indent="-285750">
                        <a:lnSpc>
                          <a:spcPct val="130000"/>
                        </a:lnSpc>
                        <a:buFont typeface="Arial" panose="020B0604020202020204" pitchFamily="34" charset="0"/>
                        <a:buChar char="•"/>
                      </a:pPr>
                      <a:r>
                        <a:rPr lang="en-NZ" sz="2000"/>
                        <a:t>Training in outcome tools (75%)</a:t>
                      </a:r>
                    </a:p>
                  </a:txBody>
                  <a:tcPr/>
                </a:tc>
                <a:tc>
                  <a:txBody>
                    <a:bodyPr/>
                    <a:lstStyle/>
                    <a:p>
                      <a:pPr marL="285750" indent="-285750">
                        <a:lnSpc>
                          <a:spcPct val="130000"/>
                        </a:lnSpc>
                        <a:buFont typeface="Arial" panose="020B0604020202020204" pitchFamily="34" charset="0"/>
                        <a:buChar char="•"/>
                      </a:pPr>
                      <a:r>
                        <a:rPr lang="en-NZ" sz="2000"/>
                        <a:t>Tools quick and easy to use (60%)</a:t>
                      </a:r>
                    </a:p>
                    <a:p>
                      <a:pPr marL="285750" indent="-285750">
                        <a:lnSpc>
                          <a:spcPct val="130000"/>
                        </a:lnSpc>
                        <a:buFont typeface="Arial" panose="020B0604020202020204" pitchFamily="34" charset="0"/>
                        <a:buChar char="•"/>
                      </a:pPr>
                      <a:r>
                        <a:rPr lang="en-NZ" sz="2000"/>
                        <a:t>Integrating tools in electronic records (57%)</a:t>
                      </a:r>
                    </a:p>
                    <a:p>
                      <a:pPr marL="285750" indent="-285750">
                        <a:lnSpc>
                          <a:spcPct val="130000"/>
                        </a:lnSpc>
                        <a:buFont typeface="Arial" panose="020B0604020202020204" pitchFamily="34" charset="0"/>
                        <a:buChar char="•"/>
                      </a:pPr>
                      <a:r>
                        <a:rPr lang="en-NZ" sz="2000"/>
                        <a:t>Training in outcome tools (53%)</a:t>
                      </a:r>
                    </a:p>
                    <a:p>
                      <a:pPr marL="285750" indent="-285750">
                        <a:lnSpc>
                          <a:spcPct val="130000"/>
                        </a:lnSpc>
                        <a:buFont typeface="Arial" panose="020B0604020202020204" pitchFamily="34" charset="0"/>
                        <a:buChar char="•"/>
                      </a:pPr>
                      <a:r>
                        <a:rPr lang="en-NZ" sz="2000"/>
                        <a:t>Relevant outcome tools (53%)</a:t>
                      </a:r>
                    </a:p>
                  </a:txBody>
                  <a:tcPr/>
                </a:tc>
                <a:extLst>
                  <a:ext uri="{0D108BD9-81ED-4DB2-BD59-A6C34878D82A}">
                    <a16:rowId xmlns:a16="http://schemas.microsoft.com/office/drawing/2014/main" val="3151118361"/>
                  </a:ext>
                </a:extLst>
              </a:tr>
            </a:tbl>
          </a:graphicData>
        </a:graphic>
      </p:graphicFrame>
      <p:cxnSp>
        <p:nvCxnSpPr>
          <p:cNvPr id="3" name="Straight Connector 2">
            <a:extLst>
              <a:ext uri="{FF2B5EF4-FFF2-40B4-BE49-F238E27FC236}">
                <a16:creationId xmlns:a16="http://schemas.microsoft.com/office/drawing/2014/main" id="{92577E18-EE7E-EB09-BC0A-597EF5D38E0A}"/>
              </a:ext>
            </a:extLst>
          </p:cNvPr>
          <p:cNvCxnSpPr/>
          <p:nvPr/>
        </p:nvCxnSpPr>
        <p:spPr>
          <a:xfrm>
            <a:off x="497866" y="6249295"/>
            <a:ext cx="11196267" cy="0"/>
          </a:xfrm>
          <a:prstGeom prst="line">
            <a:avLst/>
          </a:prstGeom>
          <a:ln>
            <a:solidFill>
              <a:srgbClr val="1E7678"/>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1D1C354-7F73-F98E-7D87-889D7C00FDCE}"/>
              </a:ext>
            </a:extLst>
          </p:cNvPr>
          <p:cNvSpPr txBox="1"/>
          <p:nvPr/>
        </p:nvSpPr>
        <p:spPr>
          <a:xfrm>
            <a:off x="1222074" y="6337992"/>
            <a:ext cx="9747849" cy="394210"/>
          </a:xfrm>
          <a:prstGeom prst="rect">
            <a:avLst/>
          </a:prstGeom>
          <a:noFill/>
        </p:spPr>
        <p:txBody>
          <a:bodyPr wrap="square" rtlCol="0">
            <a:spAutoFit/>
          </a:bodyPr>
          <a:lstStyle/>
          <a:p>
            <a:pPr lvl="0" algn="ctr">
              <a:lnSpc>
                <a:spcPct val="120000"/>
              </a:lnSpc>
              <a:defRPr/>
            </a:pPr>
            <a:r>
              <a:rPr lang="en-GB" i="1" dirty="0">
                <a:solidFill>
                  <a:schemeClr val="bg1">
                    <a:lumMod val="50000"/>
                  </a:schemeClr>
                </a:solidFill>
              </a:rPr>
              <a:t>“Integrated tools that support efficient workflow for </a:t>
            </a:r>
            <a:r>
              <a:rPr lang="en-GB" i="1" dirty="0" err="1">
                <a:solidFill>
                  <a:schemeClr val="bg1">
                    <a:lumMod val="50000"/>
                  </a:schemeClr>
                </a:solidFill>
              </a:rPr>
              <a:t>kaimahi</a:t>
            </a:r>
            <a:r>
              <a:rPr lang="en-GB" i="1" dirty="0">
                <a:solidFill>
                  <a:schemeClr val="bg1">
                    <a:lumMod val="50000"/>
                  </a:schemeClr>
                </a:solidFill>
              </a:rPr>
              <a:t>”. </a:t>
            </a:r>
            <a:endParaRPr lang="en-US" dirty="0"/>
          </a:p>
        </p:txBody>
      </p:sp>
    </p:spTree>
    <p:extLst>
      <p:ext uri="{BB962C8B-B14F-4D97-AF65-F5344CB8AC3E}">
        <p14:creationId xmlns:p14="http://schemas.microsoft.com/office/powerpoint/2010/main" val="291649869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Office Theme">
  <a:themeElements>
    <a:clrScheme name="Te Pou - Brand Colours">
      <a:dk1>
        <a:srgbClr val="000000"/>
      </a:dk1>
      <a:lt1>
        <a:srgbClr val="FFFFFF"/>
      </a:lt1>
      <a:dk2>
        <a:srgbClr val="585E68"/>
      </a:dk2>
      <a:lt2>
        <a:srgbClr val="DEE4ED"/>
      </a:lt2>
      <a:accent1>
        <a:srgbClr val="70C45D"/>
      </a:accent1>
      <a:accent2>
        <a:srgbClr val="00C7EC"/>
      </a:accent2>
      <a:accent3>
        <a:srgbClr val="F49D6D"/>
      </a:accent3>
      <a:accent4>
        <a:srgbClr val="EAB61B"/>
      </a:accent4>
      <a:accent5>
        <a:srgbClr val="B4C9AF"/>
      </a:accent5>
      <a:accent6>
        <a:srgbClr val="9394B6"/>
      </a:accent6>
      <a:hlink>
        <a:srgbClr val="E78B8E"/>
      </a:hlink>
      <a:folHlink>
        <a:srgbClr val="BC616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ue PPT template" id="{16303B04-A4E1-4C7E-B552-81E9A1080AD4}" vid="{D1408564-368A-4B6B-B5F9-18D39DC05BD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464F4C6DD314D89687075BE0FD8CC" ma:contentTypeVersion="18" ma:contentTypeDescription="Create a new document." ma:contentTypeScope="" ma:versionID="c7b80d0cdbd4e30a352631210fe066d5">
  <xsd:schema xmlns:xsd="http://www.w3.org/2001/XMLSchema" xmlns:xs="http://www.w3.org/2001/XMLSchema" xmlns:p="http://schemas.microsoft.com/office/2006/metadata/properties" xmlns:ns2="265630a2-a07a-4d00-bbd2-db27837995eb" xmlns:ns3="59cd1108-1ebf-419e-a126-7cd91ad5064c" targetNamespace="http://schemas.microsoft.com/office/2006/metadata/properties" ma:root="true" ma:fieldsID="11ffdb21e647f94ac7724e61e8817b61" ns2:_="" ns3:_="">
    <xsd:import namespace="265630a2-a07a-4d00-bbd2-db27837995eb"/>
    <xsd:import namespace="59cd1108-1ebf-419e-a126-7cd91ad5064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5630a2-a07a-4d00-bbd2-db27837995eb"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cc1203d3-66f9-442a-beec-d9639c2b4cfc}" ma:internalName="TaxCatchAll" ma:showField="CatchAllData" ma:web="265630a2-a07a-4d00-bbd2-db27837995e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cd1108-1ebf-419e-a126-7cd91ad5064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4e8b231-d534-4035-8a26-a2ed3b173bb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65630a2-a07a-4d00-bbd2-db27837995eb" xsi:nil="true"/>
    <lcf76f155ced4ddcb4097134ff3c332f xmlns="59cd1108-1ebf-419e-a126-7cd91ad5064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B2A2265-52DF-4987-AE11-5D056C095E4F}"/>
</file>

<file path=customXml/itemProps2.xml><?xml version="1.0" encoding="utf-8"?>
<ds:datastoreItem xmlns:ds="http://schemas.openxmlformats.org/officeDocument/2006/customXml" ds:itemID="{B779D348-E141-4B1E-8524-EBBB40875143}">
  <ds:schemaRefs>
    <ds:schemaRef ds:uri="http://schemas.microsoft.com/sharepoint/v3/contenttype/forms"/>
  </ds:schemaRefs>
</ds:datastoreItem>
</file>

<file path=customXml/itemProps3.xml><?xml version="1.0" encoding="utf-8"?>
<ds:datastoreItem xmlns:ds="http://schemas.openxmlformats.org/officeDocument/2006/customXml" ds:itemID="{D47DA29C-E02E-4200-BCA5-22582975FEE5}">
  <ds:schemaRefs>
    <ds:schemaRef ds:uri="http://schemas.microsoft.com/office/2006/metadata/properties"/>
    <ds:schemaRef ds:uri="http://www.w3.org/XML/1998/namespace"/>
    <ds:schemaRef ds:uri="http://purl.org/dc/dcmitype/"/>
    <ds:schemaRef ds:uri="http://purl.org/dc/elements/1.1/"/>
    <ds:schemaRef ds:uri="24036b2f-1ee6-4a72-90b5-e60ea21a0144"/>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1d6a90a6-4f54-4d1f-aafe-85d10adc6365"/>
    <ds:schemaRef ds:uri="693c14ed-8904-4bbd-a5e3-66e4595ff6f7"/>
  </ds:schemaRefs>
</ds:datastoreItem>
</file>

<file path=docProps/app.xml><?xml version="1.0" encoding="utf-8"?>
<Properties xmlns="http://schemas.openxmlformats.org/officeDocument/2006/extended-properties" xmlns:vt="http://schemas.openxmlformats.org/officeDocument/2006/docPropsVTypes">
  <Template>Blue PPT template</Template>
  <TotalTime>15</TotalTime>
  <Words>3785</Words>
  <Application>Microsoft Office PowerPoint</Application>
  <PresentationFormat>Widescreen</PresentationFormat>
  <Paragraphs>518</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Aptos Narrow</vt:lpstr>
      <vt:lpstr>Arial</vt:lpstr>
      <vt:lpstr>Calibri</vt:lpstr>
      <vt:lpstr>Wingdings</vt:lpstr>
      <vt:lpstr>Office Theme</vt:lpstr>
      <vt:lpstr>NGO outcome data collaboration</vt:lpstr>
      <vt:lpstr>High level of survey participation</vt:lpstr>
      <vt:lpstr>Range of NGOs shared their thoughts</vt:lpstr>
      <vt:lpstr>Each region represented</vt:lpstr>
      <vt:lpstr>Benefits to people, services &amp; communities</vt:lpstr>
      <vt:lpstr>Range of approaches to outcome data</vt:lpstr>
      <vt:lpstr>PowerPoint Presentation</vt:lpstr>
      <vt:lpstr>Among those using standardised tools, Hua Oranga &amp; ADOM most common </vt:lpstr>
      <vt:lpstr>Shared barriers &amp; enablers across providers</vt:lpstr>
      <vt:lpstr>Principles: data sovereignty, ownership,  protection</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Joanne Richdale</dc:creator>
  <cp:lastModifiedBy>Angela Jury PhD</cp:lastModifiedBy>
  <cp:revision>2</cp:revision>
  <dcterms:created xsi:type="dcterms:W3CDTF">2025-09-18T22:26:24Z</dcterms:created>
  <dcterms:modified xsi:type="dcterms:W3CDTF">2026-03-24T22:02:47Z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0x01010080D464F4C6DD314D89687075BE0FD8CC</vt:lpwstr>
  </property>
  <property fmtid="{D5CDD505-2E9C-101B-9397-08002B2CF9AE}" pid="3" name="MediaServiceImageTags">
    <vt:lpwstr/>
  </property>
</Properties>
</file>